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2" r:id="rId5"/>
    <p:sldId id="264" r:id="rId6"/>
    <p:sldId id="261" r:id="rId7"/>
    <p:sldId id="270" r:id="rId8"/>
    <p:sldId id="277" r:id="rId9"/>
    <p:sldId id="276" r:id="rId10"/>
    <p:sldId id="275" r:id="rId11"/>
    <p:sldId id="260" r:id="rId12"/>
    <p:sldId id="274" r:id="rId13"/>
    <p:sldId id="266" r:id="rId14"/>
  </p:sldIdLst>
  <p:sldSz cx="6119813" cy="4319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4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405863-06B7-4114-9D5F-646808312EC1}" v="15" dt="2025-12-10T09:19:32.5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86"/>
    <p:restoredTop sz="94676"/>
  </p:normalViewPr>
  <p:slideViewPr>
    <p:cSldViewPr snapToGrid="0">
      <p:cViewPr varScale="1">
        <p:scale>
          <a:sx n="122" d="100"/>
          <a:sy n="122" d="100"/>
        </p:scale>
        <p:origin x="125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23" Type="http://schemas.openxmlformats.org/officeDocument/2006/relationships/customXml" Target="../customXml/item3.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Hearnshaw" userId="299270b6-b041-4e42-85df-bb92aaae8529" providerId="ADAL" clId="{E7405863-06B7-4114-9D5F-646808312EC1}"/>
    <pc:docChg chg="undo custSel addSld delSld modSld sldOrd">
      <pc:chgData name="Lucy Hearnshaw" userId="299270b6-b041-4e42-85df-bb92aaae8529" providerId="ADAL" clId="{E7405863-06B7-4114-9D5F-646808312EC1}" dt="2025-12-11T08:44:44.643" v="5085" actId="20577"/>
      <pc:docMkLst>
        <pc:docMk/>
      </pc:docMkLst>
      <pc:sldChg chg="modSp mod">
        <pc:chgData name="Lucy Hearnshaw" userId="299270b6-b041-4e42-85df-bb92aaae8529" providerId="ADAL" clId="{E7405863-06B7-4114-9D5F-646808312EC1}" dt="2025-12-10T09:19:56.639" v="4664" actId="20577"/>
        <pc:sldMkLst>
          <pc:docMk/>
          <pc:sldMk cId="191243481" sldId="259"/>
        </pc:sldMkLst>
        <pc:graphicFrameChg chg="mod modGraphic">
          <ac:chgData name="Lucy Hearnshaw" userId="299270b6-b041-4e42-85df-bb92aaae8529" providerId="ADAL" clId="{E7405863-06B7-4114-9D5F-646808312EC1}" dt="2025-12-10T09:19:56.639" v="4664" actId="20577"/>
          <ac:graphicFrameMkLst>
            <pc:docMk/>
            <pc:sldMk cId="191243481" sldId="259"/>
            <ac:graphicFrameMk id="10" creationId="{065D4AC4-7957-AA62-C1A0-FE4F2CF00CA3}"/>
          </ac:graphicFrameMkLst>
        </pc:graphicFrameChg>
      </pc:sldChg>
      <pc:sldChg chg="addSp delSp modSp mod ord">
        <pc:chgData name="Lucy Hearnshaw" userId="299270b6-b041-4e42-85df-bb92aaae8529" providerId="ADAL" clId="{E7405863-06B7-4114-9D5F-646808312EC1}" dt="2025-12-10T09:20:22.016" v="4666"/>
        <pc:sldMkLst>
          <pc:docMk/>
          <pc:sldMk cId="3356791903" sldId="260"/>
        </pc:sldMkLst>
        <pc:graphicFrameChg chg="add del modGraphic">
          <ac:chgData name="Lucy Hearnshaw" userId="299270b6-b041-4e42-85df-bb92aaae8529" providerId="ADAL" clId="{E7405863-06B7-4114-9D5F-646808312EC1}" dt="2025-12-09T16:50:02.597" v="14" actId="21"/>
          <ac:graphicFrameMkLst>
            <pc:docMk/>
            <pc:sldMk cId="3356791903" sldId="260"/>
            <ac:graphicFrameMk id="5" creationId="{5A182FA8-E1AB-D63D-6ECD-2D907EE595F6}"/>
          </ac:graphicFrameMkLst>
        </pc:graphicFrameChg>
      </pc:sldChg>
      <pc:sldChg chg="add del">
        <pc:chgData name="Lucy Hearnshaw" userId="299270b6-b041-4e42-85df-bb92aaae8529" providerId="ADAL" clId="{E7405863-06B7-4114-9D5F-646808312EC1}" dt="2025-12-09T16:49:59.904" v="11" actId="47"/>
        <pc:sldMkLst>
          <pc:docMk/>
          <pc:sldMk cId="3285007833" sldId="261"/>
        </pc:sldMkLst>
      </pc:sldChg>
      <pc:sldChg chg="modSp add del mod">
        <pc:chgData name="Lucy Hearnshaw" userId="299270b6-b041-4e42-85df-bb92aaae8529" providerId="ADAL" clId="{E7405863-06B7-4114-9D5F-646808312EC1}" dt="2025-12-09T16:50:05.662" v="15" actId="47"/>
        <pc:sldMkLst>
          <pc:docMk/>
          <pc:sldMk cId="760599453" sldId="265"/>
        </pc:sldMkLst>
      </pc:sldChg>
      <pc:sldChg chg="modSp add del mod">
        <pc:chgData name="Lucy Hearnshaw" userId="299270b6-b041-4e42-85df-bb92aaae8529" providerId="ADAL" clId="{E7405863-06B7-4114-9D5F-646808312EC1}" dt="2025-12-11T08:42:37.262" v="5077" actId="20577"/>
        <pc:sldMkLst>
          <pc:docMk/>
          <pc:sldMk cId="3120658537" sldId="270"/>
        </pc:sldMkLst>
        <pc:spChg chg="mod">
          <ac:chgData name="Lucy Hearnshaw" userId="299270b6-b041-4e42-85df-bb92aaae8529" providerId="ADAL" clId="{E7405863-06B7-4114-9D5F-646808312EC1}" dt="2025-12-10T10:51:42.602" v="4723" actId="20577"/>
          <ac:spMkLst>
            <pc:docMk/>
            <pc:sldMk cId="3120658537" sldId="270"/>
            <ac:spMk id="4" creationId="{1CFA53F3-F0F5-4362-4434-1CA64B94EA7D}"/>
          </ac:spMkLst>
        </pc:spChg>
        <pc:graphicFrameChg chg="mod modGraphic">
          <ac:chgData name="Lucy Hearnshaw" userId="299270b6-b041-4e42-85df-bb92aaae8529" providerId="ADAL" clId="{E7405863-06B7-4114-9D5F-646808312EC1}" dt="2025-12-11T08:42:37.262" v="5077" actId="20577"/>
          <ac:graphicFrameMkLst>
            <pc:docMk/>
            <pc:sldMk cId="3120658537" sldId="270"/>
            <ac:graphicFrameMk id="2" creationId="{F06D8B73-1069-A20D-8F57-8B1AA064904F}"/>
          </ac:graphicFrameMkLst>
        </pc:graphicFrameChg>
      </pc:sldChg>
      <pc:sldChg chg="add del">
        <pc:chgData name="Lucy Hearnshaw" userId="299270b6-b041-4e42-85df-bb92aaae8529" providerId="ADAL" clId="{E7405863-06B7-4114-9D5F-646808312EC1}" dt="2025-12-10T08:18:44.383" v="2966" actId="47"/>
        <pc:sldMkLst>
          <pc:docMk/>
          <pc:sldMk cId="2070466118" sldId="273"/>
        </pc:sldMkLst>
      </pc:sldChg>
      <pc:sldChg chg="modSp mod">
        <pc:chgData name="Lucy Hearnshaw" userId="299270b6-b041-4e42-85df-bb92aaae8529" providerId="ADAL" clId="{E7405863-06B7-4114-9D5F-646808312EC1}" dt="2025-12-11T08:44:44.643" v="5085" actId="20577"/>
        <pc:sldMkLst>
          <pc:docMk/>
          <pc:sldMk cId="2536211415" sldId="275"/>
        </pc:sldMkLst>
        <pc:spChg chg="mod">
          <ac:chgData name="Lucy Hearnshaw" userId="299270b6-b041-4e42-85df-bb92aaae8529" providerId="ADAL" clId="{E7405863-06B7-4114-9D5F-646808312EC1}" dt="2025-12-10T10:53:40.246" v="4903" actId="20577"/>
          <ac:spMkLst>
            <pc:docMk/>
            <pc:sldMk cId="2536211415" sldId="275"/>
            <ac:spMk id="4" creationId="{3503C286-6601-B5F6-57C4-A0836621D28E}"/>
          </ac:spMkLst>
        </pc:spChg>
        <pc:graphicFrameChg chg="mod modGraphic">
          <ac:chgData name="Lucy Hearnshaw" userId="299270b6-b041-4e42-85df-bb92aaae8529" providerId="ADAL" clId="{E7405863-06B7-4114-9D5F-646808312EC1}" dt="2025-12-11T08:44:44.643" v="5085" actId="20577"/>
          <ac:graphicFrameMkLst>
            <pc:docMk/>
            <pc:sldMk cId="2536211415" sldId="275"/>
            <ac:graphicFrameMk id="2" creationId="{EB5C837B-7071-41C7-EAE1-2ED2A10D5D17}"/>
          </ac:graphicFrameMkLst>
        </pc:graphicFrameChg>
      </pc:sldChg>
      <pc:sldChg chg="modSp mod">
        <pc:chgData name="Lucy Hearnshaw" userId="299270b6-b041-4e42-85df-bb92aaae8529" providerId="ADAL" clId="{E7405863-06B7-4114-9D5F-646808312EC1}" dt="2025-12-10T10:54:11.287" v="4946" actId="20577"/>
        <pc:sldMkLst>
          <pc:docMk/>
          <pc:sldMk cId="2883864405" sldId="276"/>
        </pc:sldMkLst>
        <pc:spChg chg="mod">
          <ac:chgData name="Lucy Hearnshaw" userId="299270b6-b041-4e42-85df-bb92aaae8529" providerId="ADAL" clId="{E7405863-06B7-4114-9D5F-646808312EC1}" dt="2025-12-10T10:54:11.287" v="4946" actId="20577"/>
          <ac:spMkLst>
            <pc:docMk/>
            <pc:sldMk cId="2883864405" sldId="276"/>
            <ac:spMk id="4" creationId="{D9EC24E5-DBE8-47EA-B1DE-D1192E89143D}"/>
          </ac:spMkLst>
        </pc:spChg>
        <pc:graphicFrameChg chg="mod modGraphic">
          <ac:chgData name="Lucy Hearnshaw" userId="299270b6-b041-4e42-85df-bb92aaae8529" providerId="ADAL" clId="{E7405863-06B7-4114-9D5F-646808312EC1}" dt="2025-12-10T08:58:40.047" v="3956" actId="20577"/>
          <ac:graphicFrameMkLst>
            <pc:docMk/>
            <pc:sldMk cId="2883864405" sldId="276"/>
            <ac:graphicFrameMk id="2" creationId="{0C43063D-4996-8F50-39D2-9B3391C83F21}"/>
          </ac:graphicFrameMkLst>
        </pc:graphicFrameChg>
      </pc:sldChg>
      <pc:sldChg chg="modSp mod">
        <pc:chgData name="Lucy Hearnshaw" userId="299270b6-b041-4e42-85df-bb92aaae8529" providerId="ADAL" clId="{E7405863-06B7-4114-9D5F-646808312EC1}" dt="2025-12-11T08:44:25.885" v="5080" actId="207"/>
        <pc:sldMkLst>
          <pc:docMk/>
          <pc:sldMk cId="2920400790" sldId="277"/>
        </pc:sldMkLst>
        <pc:spChg chg="mod">
          <ac:chgData name="Lucy Hearnshaw" userId="299270b6-b041-4e42-85df-bb92aaae8529" providerId="ADAL" clId="{E7405863-06B7-4114-9D5F-646808312EC1}" dt="2025-12-10T10:52:15.618" v="4769" actId="20577"/>
          <ac:spMkLst>
            <pc:docMk/>
            <pc:sldMk cId="2920400790" sldId="277"/>
            <ac:spMk id="4" creationId="{08956E3B-44E3-C739-9807-F5B3AC764123}"/>
          </ac:spMkLst>
        </pc:spChg>
        <pc:graphicFrameChg chg="mod modGraphic">
          <ac:chgData name="Lucy Hearnshaw" userId="299270b6-b041-4e42-85df-bb92aaae8529" providerId="ADAL" clId="{E7405863-06B7-4114-9D5F-646808312EC1}" dt="2025-12-11T08:44:25.885" v="5080" actId="207"/>
          <ac:graphicFrameMkLst>
            <pc:docMk/>
            <pc:sldMk cId="2920400790" sldId="277"/>
            <ac:graphicFrameMk id="2" creationId="{3E931EEE-F173-2C9E-A785-A1E6D92FD218}"/>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8986" y="706933"/>
            <a:ext cx="5201841" cy="1503857"/>
          </a:xfrm>
        </p:spPr>
        <p:txBody>
          <a:bodyPr anchor="b"/>
          <a:lstStyle>
            <a:lvl1pPr algn="ctr">
              <a:defRPr sz="3779"/>
            </a:lvl1pPr>
          </a:lstStyle>
          <a:p>
            <a:r>
              <a:rPr lang="en-GB"/>
              <a:t>Click to edit Master title style</a:t>
            </a:r>
            <a:endParaRPr lang="en-US" dirty="0"/>
          </a:p>
        </p:txBody>
      </p:sp>
      <p:sp>
        <p:nvSpPr>
          <p:cNvPr id="3" name="Subtitle 2"/>
          <p:cNvSpPr>
            <a:spLocks noGrp="1"/>
          </p:cNvSpPr>
          <p:nvPr>
            <p:ph type="subTitle" idx="1"/>
          </p:nvPr>
        </p:nvSpPr>
        <p:spPr>
          <a:xfrm>
            <a:off x="764977" y="2268784"/>
            <a:ext cx="4589860" cy="1042900"/>
          </a:xfrm>
        </p:spPr>
        <p:txBody>
          <a:bodyPr/>
          <a:lstStyle>
            <a:lvl1pPr marL="0" indent="0" algn="ctr">
              <a:buNone/>
              <a:defRPr sz="1512"/>
            </a:lvl1pPr>
            <a:lvl2pPr marL="287990" indent="0" algn="ctr">
              <a:buNone/>
              <a:defRPr sz="1260"/>
            </a:lvl2pPr>
            <a:lvl3pPr marL="575981" indent="0" algn="ctr">
              <a:buNone/>
              <a:defRPr sz="1134"/>
            </a:lvl3pPr>
            <a:lvl4pPr marL="863971" indent="0" algn="ctr">
              <a:buNone/>
              <a:defRPr sz="1008"/>
            </a:lvl4pPr>
            <a:lvl5pPr marL="1151961" indent="0" algn="ctr">
              <a:buNone/>
              <a:defRPr sz="1008"/>
            </a:lvl5pPr>
            <a:lvl6pPr marL="1439951" indent="0" algn="ctr">
              <a:buNone/>
              <a:defRPr sz="1008"/>
            </a:lvl6pPr>
            <a:lvl7pPr marL="1727942" indent="0" algn="ctr">
              <a:buNone/>
              <a:defRPr sz="1008"/>
            </a:lvl7pPr>
            <a:lvl8pPr marL="2015932" indent="0" algn="ctr">
              <a:buNone/>
              <a:defRPr sz="1008"/>
            </a:lvl8pPr>
            <a:lvl9pPr marL="2303922" indent="0" algn="ctr">
              <a:buNone/>
              <a:defRPr sz="1008"/>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403730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01237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79491" y="229978"/>
            <a:ext cx="1319585" cy="366065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20738" y="229978"/>
            <a:ext cx="3882256" cy="366065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48234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323711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7550" y="1076899"/>
            <a:ext cx="5278339" cy="1796828"/>
          </a:xfrm>
        </p:spPr>
        <p:txBody>
          <a:bodyPr anchor="b"/>
          <a:lstStyle>
            <a:lvl1pPr>
              <a:defRPr sz="3779"/>
            </a:lvl1pPr>
          </a:lstStyle>
          <a:p>
            <a:r>
              <a:rPr lang="en-GB"/>
              <a:t>Click to edit Master title style</a:t>
            </a:r>
            <a:endParaRPr lang="en-US" dirty="0"/>
          </a:p>
        </p:txBody>
      </p:sp>
      <p:sp>
        <p:nvSpPr>
          <p:cNvPr id="3" name="Text Placeholder 2"/>
          <p:cNvSpPr>
            <a:spLocks noGrp="1"/>
          </p:cNvSpPr>
          <p:nvPr>
            <p:ph type="body" idx="1"/>
          </p:nvPr>
        </p:nvSpPr>
        <p:spPr>
          <a:xfrm>
            <a:off x="417550" y="2890725"/>
            <a:ext cx="5278339" cy="944910"/>
          </a:xfrm>
        </p:spPr>
        <p:txBody>
          <a:bodyPr/>
          <a:lstStyle>
            <a:lvl1pPr marL="0" indent="0">
              <a:buNone/>
              <a:defRPr sz="1512">
                <a:solidFill>
                  <a:schemeClr val="tx1">
                    <a:tint val="82000"/>
                  </a:schemeClr>
                </a:solidFill>
              </a:defRPr>
            </a:lvl1pPr>
            <a:lvl2pPr marL="287990" indent="0">
              <a:buNone/>
              <a:defRPr sz="1260">
                <a:solidFill>
                  <a:schemeClr val="tx1">
                    <a:tint val="82000"/>
                  </a:schemeClr>
                </a:solidFill>
              </a:defRPr>
            </a:lvl2pPr>
            <a:lvl3pPr marL="575981" indent="0">
              <a:buNone/>
              <a:defRPr sz="1134">
                <a:solidFill>
                  <a:schemeClr val="tx1">
                    <a:tint val="82000"/>
                  </a:schemeClr>
                </a:solidFill>
              </a:defRPr>
            </a:lvl3pPr>
            <a:lvl4pPr marL="863971" indent="0">
              <a:buNone/>
              <a:defRPr sz="1008">
                <a:solidFill>
                  <a:schemeClr val="tx1">
                    <a:tint val="82000"/>
                  </a:schemeClr>
                </a:solidFill>
              </a:defRPr>
            </a:lvl4pPr>
            <a:lvl5pPr marL="1151961" indent="0">
              <a:buNone/>
              <a:defRPr sz="1008">
                <a:solidFill>
                  <a:schemeClr val="tx1">
                    <a:tint val="82000"/>
                  </a:schemeClr>
                </a:solidFill>
              </a:defRPr>
            </a:lvl5pPr>
            <a:lvl6pPr marL="1439951" indent="0">
              <a:buNone/>
              <a:defRPr sz="1008">
                <a:solidFill>
                  <a:schemeClr val="tx1">
                    <a:tint val="82000"/>
                  </a:schemeClr>
                </a:solidFill>
              </a:defRPr>
            </a:lvl6pPr>
            <a:lvl7pPr marL="1727942" indent="0">
              <a:buNone/>
              <a:defRPr sz="1008">
                <a:solidFill>
                  <a:schemeClr val="tx1">
                    <a:tint val="82000"/>
                  </a:schemeClr>
                </a:solidFill>
              </a:defRPr>
            </a:lvl7pPr>
            <a:lvl8pPr marL="2015932" indent="0">
              <a:buNone/>
              <a:defRPr sz="1008">
                <a:solidFill>
                  <a:schemeClr val="tx1">
                    <a:tint val="82000"/>
                  </a:schemeClr>
                </a:solidFill>
              </a:defRPr>
            </a:lvl8pPr>
            <a:lvl9pPr marL="2303922" indent="0">
              <a:buNone/>
              <a:defRPr sz="1008">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0188584-4114-2146-872C-B3F5720A8DA5}"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64669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20737" y="1149890"/>
            <a:ext cx="2600921" cy="2740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098155" y="1149890"/>
            <a:ext cx="2600921" cy="2740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0188584-4114-2146-872C-B3F5720A8DA5}"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22766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1534" y="229979"/>
            <a:ext cx="5278339" cy="834921"/>
          </a:xfrm>
        </p:spPr>
        <p:txBody>
          <a:bodyPr/>
          <a:lstStyle/>
          <a:p>
            <a:r>
              <a:rPr lang="en-GB"/>
              <a:t>Click to edit Master title style</a:t>
            </a:r>
            <a:endParaRPr lang="en-US" dirty="0"/>
          </a:p>
        </p:txBody>
      </p:sp>
      <p:sp>
        <p:nvSpPr>
          <p:cNvPr id="3" name="Text Placeholder 2"/>
          <p:cNvSpPr>
            <a:spLocks noGrp="1"/>
          </p:cNvSpPr>
          <p:nvPr>
            <p:ph type="body" idx="1"/>
          </p:nvPr>
        </p:nvSpPr>
        <p:spPr>
          <a:xfrm>
            <a:off x="421535" y="1058899"/>
            <a:ext cx="2588967" cy="518950"/>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GB"/>
              <a:t>Click to edit Master text styles</a:t>
            </a:r>
          </a:p>
        </p:txBody>
      </p:sp>
      <p:sp>
        <p:nvSpPr>
          <p:cNvPr id="4" name="Content Placeholder 3"/>
          <p:cNvSpPr>
            <a:spLocks noGrp="1"/>
          </p:cNvSpPr>
          <p:nvPr>
            <p:ph sz="half" idx="2"/>
          </p:nvPr>
        </p:nvSpPr>
        <p:spPr>
          <a:xfrm>
            <a:off x="421535" y="1577849"/>
            <a:ext cx="2588967" cy="23207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098155" y="1058899"/>
            <a:ext cx="2601718" cy="518950"/>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GB"/>
              <a:t>Click to edit Master text styles</a:t>
            </a:r>
          </a:p>
        </p:txBody>
      </p:sp>
      <p:sp>
        <p:nvSpPr>
          <p:cNvPr id="6" name="Content Placeholder 5"/>
          <p:cNvSpPr>
            <a:spLocks noGrp="1"/>
          </p:cNvSpPr>
          <p:nvPr>
            <p:ph sz="quarter" idx="4"/>
          </p:nvPr>
        </p:nvSpPr>
        <p:spPr>
          <a:xfrm>
            <a:off x="3098155" y="1577849"/>
            <a:ext cx="2601718" cy="23207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0188584-4114-2146-872C-B3F5720A8DA5}" type="datetimeFigureOut">
              <a:rPr lang="en-US" smtClean="0"/>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80908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0188584-4114-2146-872C-B3F5720A8DA5}" type="datetimeFigureOut">
              <a:rPr lang="en-US" smtClean="0"/>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74040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88584-4114-2146-872C-B3F5720A8DA5}"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276572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1534" y="287972"/>
            <a:ext cx="1973799" cy="1007904"/>
          </a:xfrm>
        </p:spPr>
        <p:txBody>
          <a:bodyPr anchor="b"/>
          <a:lstStyle>
            <a:lvl1pPr>
              <a:defRPr sz="2016"/>
            </a:lvl1pPr>
          </a:lstStyle>
          <a:p>
            <a:r>
              <a:rPr lang="en-GB"/>
              <a:t>Click to edit Master title style</a:t>
            </a:r>
            <a:endParaRPr lang="en-US" dirty="0"/>
          </a:p>
        </p:txBody>
      </p:sp>
      <p:sp>
        <p:nvSpPr>
          <p:cNvPr id="3" name="Content Placeholder 2"/>
          <p:cNvSpPr>
            <a:spLocks noGrp="1"/>
          </p:cNvSpPr>
          <p:nvPr>
            <p:ph idx="1"/>
          </p:nvPr>
        </p:nvSpPr>
        <p:spPr>
          <a:xfrm>
            <a:off x="2601718" y="621942"/>
            <a:ext cx="3098155" cy="3069707"/>
          </a:xfrm>
        </p:spPr>
        <p:txBody>
          <a:bodyPr/>
          <a:lstStyle>
            <a:lvl1pPr>
              <a:defRPr sz="2016"/>
            </a:lvl1pPr>
            <a:lvl2pPr>
              <a:defRPr sz="1764"/>
            </a:lvl2pPr>
            <a:lvl3pPr>
              <a:defRPr sz="1512"/>
            </a:lvl3pPr>
            <a:lvl4pPr>
              <a:defRPr sz="1260"/>
            </a:lvl4pPr>
            <a:lvl5pPr>
              <a:defRPr sz="1260"/>
            </a:lvl5pPr>
            <a:lvl6pPr>
              <a:defRPr sz="1260"/>
            </a:lvl6pPr>
            <a:lvl7pPr>
              <a:defRPr sz="1260"/>
            </a:lvl7pPr>
            <a:lvl8pPr>
              <a:defRPr sz="1260"/>
            </a:lvl8pPr>
            <a:lvl9pPr>
              <a:defRPr sz="126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21534" y="1295877"/>
            <a:ext cx="1973799" cy="2400771"/>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en-GB"/>
              <a:t>Click to edit Master text styles</a:t>
            </a:r>
          </a:p>
        </p:txBody>
      </p:sp>
      <p:sp>
        <p:nvSpPr>
          <p:cNvPr id="5" name="Date Placeholder 4"/>
          <p:cNvSpPr>
            <a:spLocks noGrp="1"/>
          </p:cNvSpPr>
          <p:nvPr>
            <p:ph type="dt" sz="half" idx="10"/>
          </p:nvPr>
        </p:nvSpPr>
        <p:spPr/>
        <p:txBody>
          <a:bodyPr/>
          <a:lstStyle/>
          <a:p>
            <a:fld id="{40188584-4114-2146-872C-B3F5720A8DA5}"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675269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1534" y="287972"/>
            <a:ext cx="1973799" cy="1007904"/>
          </a:xfrm>
        </p:spPr>
        <p:txBody>
          <a:bodyPr anchor="b"/>
          <a:lstStyle>
            <a:lvl1pPr>
              <a:defRPr sz="2016"/>
            </a:lvl1pPr>
          </a:lstStyle>
          <a:p>
            <a:r>
              <a:rPr lang="en-GB"/>
              <a:t>Click to edit Master title style</a:t>
            </a:r>
            <a:endParaRPr lang="en-US" dirty="0"/>
          </a:p>
        </p:txBody>
      </p:sp>
      <p:sp>
        <p:nvSpPr>
          <p:cNvPr id="3" name="Picture Placeholder 2"/>
          <p:cNvSpPr>
            <a:spLocks noGrp="1" noChangeAspect="1"/>
          </p:cNvSpPr>
          <p:nvPr>
            <p:ph type="pic" idx="1"/>
          </p:nvPr>
        </p:nvSpPr>
        <p:spPr>
          <a:xfrm>
            <a:off x="2601718" y="621942"/>
            <a:ext cx="3098155" cy="3069707"/>
          </a:xfrm>
        </p:spPr>
        <p:txBody>
          <a:bodyPr anchor="t"/>
          <a:lstStyle>
            <a:lvl1pPr marL="0" indent="0">
              <a:buNone/>
              <a:defRPr sz="2016"/>
            </a:lvl1pPr>
            <a:lvl2pPr marL="287990" indent="0">
              <a:buNone/>
              <a:defRPr sz="1764"/>
            </a:lvl2pPr>
            <a:lvl3pPr marL="575981" indent="0">
              <a:buNone/>
              <a:defRPr sz="1512"/>
            </a:lvl3pPr>
            <a:lvl4pPr marL="863971" indent="0">
              <a:buNone/>
              <a:defRPr sz="1260"/>
            </a:lvl4pPr>
            <a:lvl5pPr marL="1151961" indent="0">
              <a:buNone/>
              <a:defRPr sz="1260"/>
            </a:lvl5pPr>
            <a:lvl6pPr marL="1439951" indent="0">
              <a:buNone/>
              <a:defRPr sz="1260"/>
            </a:lvl6pPr>
            <a:lvl7pPr marL="1727942" indent="0">
              <a:buNone/>
              <a:defRPr sz="1260"/>
            </a:lvl7pPr>
            <a:lvl8pPr marL="2015932" indent="0">
              <a:buNone/>
              <a:defRPr sz="1260"/>
            </a:lvl8pPr>
            <a:lvl9pPr marL="2303922" indent="0">
              <a:buNone/>
              <a:defRPr sz="1260"/>
            </a:lvl9pPr>
          </a:lstStyle>
          <a:p>
            <a:r>
              <a:rPr lang="en-GB"/>
              <a:t>Click icon to add picture</a:t>
            </a:r>
            <a:endParaRPr lang="en-US" dirty="0"/>
          </a:p>
        </p:txBody>
      </p:sp>
      <p:sp>
        <p:nvSpPr>
          <p:cNvPr id="4" name="Text Placeholder 3"/>
          <p:cNvSpPr>
            <a:spLocks noGrp="1"/>
          </p:cNvSpPr>
          <p:nvPr>
            <p:ph type="body" sz="half" idx="2"/>
          </p:nvPr>
        </p:nvSpPr>
        <p:spPr>
          <a:xfrm>
            <a:off x="421534" y="1295877"/>
            <a:ext cx="1973799" cy="2400771"/>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en-GB"/>
              <a:t>Click to edit Master text styles</a:t>
            </a:r>
          </a:p>
        </p:txBody>
      </p:sp>
      <p:sp>
        <p:nvSpPr>
          <p:cNvPr id="5" name="Date Placeholder 4"/>
          <p:cNvSpPr>
            <a:spLocks noGrp="1"/>
          </p:cNvSpPr>
          <p:nvPr>
            <p:ph type="dt" sz="half" idx="10"/>
          </p:nvPr>
        </p:nvSpPr>
        <p:spPr/>
        <p:txBody>
          <a:bodyPr/>
          <a:lstStyle/>
          <a:p>
            <a:fld id="{40188584-4114-2146-872C-B3F5720A8DA5}"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27309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0737" y="229979"/>
            <a:ext cx="5278339" cy="834921"/>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20737" y="1149890"/>
            <a:ext cx="5278339" cy="27407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20737" y="4003619"/>
            <a:ext cx="1376958" cy="229978"/>
          </a:xfrm>
          <a:prstGeom prst="rect">
            <a:avLst/>
          </a:prstGeom>
        </p:spPr>
        <p:txBody>
          <a:bodyPr vert="horz" lIns="91440" tIns="45720" rIns="91440" bIns="45720" rtlCol="0" anchor="ctr"/>
          <a:lstStyle>
            <a:lvl1pPr algn="l">
              <a:defRPr sz="756">
                <a:solidFill>
                  <a:schemeClr val="tx1">
                    <a:tint val="82000"/>
                  </a:schemeClr>
                </a:solidFill>
              </a:defRPr>
            </a:lvl1pPr>
          </a:lstStyle>
          <a:p>
            <a:fld id="{40188584-4114-2146-872C-B3F5720A8DA5}" type="datetimeFigureOut">
              <a:rPr lang="en-US" smtClean="0"/>
              <a:t>12/9/2025</a:t>
            </a:fld>
            <a:endParaRPr lang="en-US"/>
          </a:p>
        </p:txBody>
      </p:sp>
      <p:sp>
        <p:nvSpPr>
          <p:cNvPr id="5" name="Footer Placeholder 4"/>
          <p:cNvSpPr>
            <a:spLocks noGrp="1"/>
          </p:cNvSpPr>
          <p:nvPr>
            <p:ph type="ftr" sz="quarter" idx="3"/>
          </p:nvPr>
        </p:nvSpPr>
        <p:spPr>
          <a:xfrm>
            <a:off x="2027188" y="4003619"/>
            <a:ext cx="2065437" cy="229978"/>
          </a:xfrm>
          <a:prstGeom prst="rect">
            <a:avLst/>
          </a:prstGeom>
        </p:spPr>
        <p:txBody>
          <a:bodyPr vert="horz" lIns="91440" tIns="45720" rIns="91440" bIns="45720" rtlCol="0" anchor="ctr"/>
          <a:lstStyle>
            <a:lvl1pPr algn="ctr">
              <a:defRPr sz="756">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322118" y="4003619"/>
            <a:ext cx="1376958" cy="229978"/>
          </a:xfrm>
          <a:prstGeom prst="rect">
            <a:avLst/>
          </a:prstGeom>
        </p:spPr>
        <p:txBody>
          <a:bodyPr vert="horz" lIns="91440" tIns="45720" rIns="91440" bIns="45720" rtlCol="0" anchor="ctr"/>
          <a:lstStyle>
            <a:lvl1pPr algn="r">
              <a:defRPr sz="756">
                <a:solidFill>
                  <a:schemeClr val="tx1">
                    <a:tint val="82000"/>
                  </a:schemeClr>
                </a:solidFill>
              </a:defRPr>
            </a:lvl1pPr>
          </a:lstStyle>
          <a:p>
            <a:fld id="{2690A8C1-0D60-A440-BB24-01B9C05B32CA}" type="slidenum">
              <a:rPr lang="en-US" smtClean="0"/>
              <a:t>‹#›</a:t>
            </a:fld>
            <a:endParaRPr lang="en-US"/>
          </a:p>
        </p:txBody>
      </p:sp>
    </p:spTree>
    <p:extLst>
      <p:ext uri="{BB962C8B-B14F-4D97-AF65-F5344CB8AC3E}">
        <p14:creationId xmlns:p14="http://schemas.microsoft.com/office/powerpoint/2010/main" val="3539244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75981" rtl="0" eaLnBrk="1" latinLnBrk="0" hangingPunct="1">
        <a:lnSpc>
          <a:spcPct val="90000"/>
        </a:lnSpc>
        <a:spcBef>
          <a:spcPct val="0"/>
        </a:spcBef>
        <a:buNone/>
        <a:defRPr sz="2772" kern="1200">
          <a:solidFill>
            <a:schemeClr val="tx1"/>
          </a:solidFill>
          <a:latin typeface="+mj-lt"/>
          <a:ea typeface="+mj-ea"/>
          <a:cs typeface="+mj-cs"/>
        </a:defRPr>
      </a:lvl1pPr>
    </p:titleStyle>
    <p:bodyStyle>
      <a:lvl1pPr marL="143995" indent="-143995" algn="l" defTabSz="575981" rtl="0" eaLnBrk="1" latinLnBrk="0" hangingPunct="1">
        <a:lnSpc>
          <a:spcPct val="90000"/>
        </a:lnSpc>
        <a:spcBef>
          <a:spcPts val="630"/>
        </a:spcBef>
        <a:buFont typeface="Arial" panose="020B0604020202020204" pitchFamily="34" charset="0"/>
        <a:buChar char="•"/>
        <a:defRPr sz="1764" kern="1200">
          <a:solidFill>
            <a:schemeClr val="tx1"/>
          </a:solidFill>
          <a:latin typeface="+mn-lt"/>
          <a:ea typeface="+mn-ea"/>
          <a:cs typeface="+mn-cs"/>
        </a:defRPr>
      </a:lvl1pPr>
      <a:lvl2pPr marL="431985" indent="-143995" algn="l" defTabSz="575981" rtl="0" eaLnBrk="1" latinLnBrk="0" hangingPunct="1">
        <a:lnSpc>
          <a:spcPct val="90000"/>
        </a:lnSpc>
        <a:spcBef>
          <a:spcPts val="315"/>
        </a:spcBef>
        <a:buFont typeface="Arial" panose="020B0604020202020204" pitchFamily="34" charset="0"/>
        <a:buChar char="•"/>
        <a:defRPr sz="1512" kern="1200">
          <a:solidFill>
            <a:schemeClr val="tx1"/>
          </a:solidFill>
          <a:latin typeface="+mn-lt"/>
          <a:ea typeface="+mn-ea"/>
          <a:cs typeface="+mn-cs"/>
        </a:defRPr>
      </a:lvl2pPr>
      <a:lvl3pPr marL="719976" indent="-143995" algn="l" defTabSz="575981" rtl="0" eaLnBrk="1" latinLnBrk="0" hangingPunct="1">
        <a:lnSpc>
          <a:spcPct val="90000"/>
        </a:lnSpc>
        <a:spcBef>
          <a:spcPts val="315"/>
        </a:spcBef>
        <a:buFont typeface="Arial" panose="020B0604020202020204" pitchFamily="34" charset="0"/>
        <a:buChar char="•"/>
        <a:defRPr sz="1260" kern="1200">
          <a:solidFill>
            <a:schemeClr val="tx1"/>
          </a:solidFill>
          <a:latin typeface="+mn-lt"/>
          <a:ea typeface="+mn-ea"/>
          <a:cs typeface="+mn-cs"/>
        </a:defRPr>
      </a:lvl3pPr>
      <a:lvl4pPr marL="100796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4pPr>
      <a:lvl5pPr marL="129595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5pPr>
      <a:lvl6pPr marL="158394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6pPr>
      <a:lvl7pPr marL="187193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7pPr>
      <a:lvl8pPr marL="215992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8pPr>
      <a:lvl9pPr marL="244791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9pPr>
    </p:bodyStyle>
    <p:otherStyle>
      <a:defPPr>
        <a:defRPr lang="en-US"/>
      </a:defPPr>
      <a:lvl1pPr marL="0" algn="l" defTabSz="575981" rtl="0" eaLnBrk="1" latinLnBrk="0" hangingPunct="1">
        <a:defRPr sz="1134" kern="1200">
          <a:solidFill>
            <a:schemeClr val="tx1"/>
          </a:solidFill>
          <a:latin typeface="+mn-lt"/>
          <a:ea typeface="+mn-ea"/>
          <a:cs typeface="+mn-cs"/>
        </a:defRPr>
      </a:lvl1pPr>
      <a:lvl2pPr marL="287990" algn="l" defTabSz="575981" rtl="0" eaLnBrk="1" latinLnBrk="0" hangingPunct="1">
        <a:defRPr sz="1134" kern="1200">
          <a:solidFill>
            <a:schemeClr val="tx1"/>
          </a:solidFill>
          <a:latin typeface="+mn-lt"/>
          <a:ea typeface="+mn-ea"/>
          <a:cs typeface="+mn-cs"/>
        </a:defRPr>
      </a:lvl2pPr>
      <a:lvl3pPr marL="575981" algn="l" defTabSz="575981" rtl="0" eaLnBrk="1" latinLnBrk="0" hangingPunct="1">
        <a:defRPr sz="1134" kern="1200">
          <a:solidFill>
            <a:schemeClr val="tx1"/>
          </a:solidFill>
          <a:latin typeface="+mn-lt"/>
          <a:ea typeface="+mn-ea"/>
          <a:cs typeface="+mn-cs"/>
        </a:defRPr>
      </a:lvl3pPr>
      <a:lvl4pPr marL="863971" algn="l" defTabSz="575981" rtl="0" eaLnBrk="1" latinLnBrk="0" hangingPunct="1">
        <a:defRPr sz="1134" kern="1200">
          <a:solidFill>
            <a:schemeClr val="tx1"/>
          </a:solidFill>
          <a:latin typeface="+mn-lt"/>
          <a:ea typeface="+mn-ea"/>
          <a:cs typeface="+mn-cs"/>
        </a:defRPr>
      </a:lvl4pPr>
      <a:lvl5pPr marL="1151961" algn="l" defTabSz="575981" rtl="0" eaLnBrk="1" latinLnBrk="0" hangingPunct="1">
        <a:defRPr sz="1134" kern="1200">
          <a:solidFill>
            <a:schemeClr val="tx1"/>
          </a:solidFill>
          <a:latin typeface="+mn-lt"/>
          <a:ea typeface="+mn-ea"/>
          <a:cs typeface="+mn-cs"/>
        </a:defRPr>
      </a:lvl5pPr>
      <a:lvl6pPr marL="1439951" algn="l" defTabSz="575981" rtl="0" eaLnBrk="1" latinLnBrk="0" hangingPunct="1">
        <a:defRPr sz="1134" kern="1200">
          <a:solidFill>
            <a:schemeClr val="tx1"/>
          </a:solidFill>
          <a:latin typeface="+mn-lt"/>
          <a:ea typeface="+mn-ea"/>
          <a:cs typeface="+mn-cs"/>
        </a:defRPr>
      </a:lvl6pPr>
      <a:lvl7pPr marL="1727942" algn="l" defTabSz="575981" rtl="0" eaLnBrk="1" latinLnBrk="0" hangingPunct="1">
        <a:defRPr sz="1134" kern="1200">
          <a:solidFill>
            <a:schemeClr val="tx1"/>
          </a:solidFill>
          <a:latin typeface="+mn-lt"/>
          <a:ea typeface="+mn-ea"/>
          <a:cs typeface="+mn-cs"/>
        </a:defRPr>
      </a:lvl7pPr>
      <a:lvl8pPr marL="2015932" algn="l" defTabSz="575981" rtl="0" eaLnBrk="1" latinLnBrk="0" hangingPunct="1">
        <a:defRPr sz="1134" kern="1200">
          <a:solidFill>
            <a:schemeClr val="tx1"/>
          </a:solidFill>
          <a:latin typeface="+mn-lt"/>
          <a:ea typeface="+mn-ea"/>
          <a:cs typeface="+mn-cs"/>
        </a:defRPr>
      </a:lvl8pPr>
      <a:lvl9pPr marL="2303922" algn="l" defTabSz="575981"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swimming.org/schools/"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pe-and-sport-premium-for-primary-schools"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www.gov.uk/government/publications/pe-and-sport-premium-conditions-of-grant-2025-to-2026"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swimming.org/schools/"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age of children playing basketball&#10;&#10;AI-generated content may be incorrect.">
            <a:extLst>
              <a:ext uri="{FF2B5EF4-FFF2-40B4-BE49-F238E27FC236}">
                <a16:creationId xmlns:a16="http://schemas.microsoft.com/office/drawing/2014/main" id="{652499ED-E288-CEDF-2747-6811C7508FA6}"/>
              </a:ext>
            </a:extLst>
          </p:cNvPr>
          <p:cNvPicPr>
            <a:picLocks noChangeAspect="1"/>
          </p:cNvPicPr>
          <p:nvPr/>
        </p:nvPicPr>
        <p:blipFill>
          <a:blip r:embed="rId2"/>
          <a:stretch>
            <a:fillRect/>
          </a:stretch>
        </p:blipFill>
        <p:spPr>
          <a:xfrm>
            <a:off x="4333" y="0"/>
            <a:ext cx="6111146" cy="4319588"/>
          </a:xfrm>
          <a:prstGeom prst="rect">
            <a:avLst/>
          </a:prstGeom>
        </p:spPr>
      </p:pic>
    </p:spTree>
    <p:extLst>
      <p:ext uri="{BB962C8B-B14F-4D97-AF65-F5344CB8AC3E}">
        <p14:creationId xmlns:p14="http://schemas.microsoft.com/office/powerpoint/2010/main" val="154535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94FA2-8340-0B2B-59CD-4A0DD86358AF}"/>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6ACC86A-8EFB-CC91-83DB-0351EA2D9A5F}"/>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3503C286-6601-B5F6-57C4-A0836621D28E}"/>
              </a:ext>
            </a:extLst>
          </p:cNvPr>
          <p:cNvSpPr txBox="1"/>
          <p:nvPr/>
        </p:nvSpPr>
        <p:spPr>
          <a:xfrm>
            <a:off x="241825" y="208550"/>
            <a:ext cx="3559359" cy="461665"/>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 Broaden experiences for children, both sporting and linked to wider health.</a:t>
            </a:r>
          </a:p>
        </p:txBody>
      </p:sp>
      <p:graphicFrame>
        <p:nvGraphicFramePr>
          <p:cNvPr id="2" name="Table 1">
            <a:extLst>
              <a:ext uri="{FF2B5EF4-FFF2-40B4-BE49-F238E27FC236}">
                <a16:creationId xmlns:a16="http://schemas.microsoft.com/office/drawing/2014/main" id="{EB5C837B-7071-41C7-EAE1-2ED2A10D5D17}"/>
              </a:ext>
            </a:extLst>
          </p:cNvPr>
          <p:cNvGraphicFramePr>
            <a:graphicFrameLocks noGrp="1"/>
          </p:cNvGraphicFramePr>
          <p:nvPr>
            <p:extLst>
              <p:ext uri="{D42A27DB-BD31-4B8C-83A1-F6EECF244321}">
                <p14:modId xmlns:p14="http://schemas.microsoft.com/office/powerpoint/2010/main" val="2670284737"/>
              </p:ext>
            </p:extLst>
          </p:nvPr>
        </p:nvGraphicFramePr>
        <p:xfrm>
          <a:off x="294842" y="694098"/>
          <a:ext cx="5530128" cy="355092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700" b="1" kern="1200" dirty="0">
                          <a:solidFill>
                            <a:schemeClr val="dk1"/>
                          </a:solidFill>
                          <a:effectLst/>
                          <a:latin typeface="+mn-lt"/>
                          <a:ea typeface="+mn-ea"/>
                          <a:cs typeface="+mn-cs"/>
                        </a:rPr>
                        <a:t>Key indicator 4: </a:t>
                      </a:r>
                      <a:r>
                        <a:rPr lang="en-US" sz="700" kern="1200" dirty="0">
                          <a:solidFill>
                            <a:schemeClr val="dk1"/>
                          </a:solidFill>
                          <a:effectLst/>
                          <a:latin typeface="+mn-lt"/>
                          <a:ea typeface="+mn-ea"/>
                          <a:cs typeface="+mn-cs"/>
                        </a:rPr>
                        <a:t>Broader experience of a range of sports and activities offered to all pupils</a:t>
                      </a:r>
                      <a:endParaRPr lang="en-US" sz="1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As part of LSSP Membership  children will have access to additional activities- </a:t>
                      </a:r>
                      <a:r>
                        <a:rPr lang="en-US" sz="600" dirty="0" err="1">
                          <a:solidFill>
                            <a:schemeClr val="tx1"/>
                          </a:solidFill>
                          <a:latin typeface="Calibri" panose="020F0502020204030204" pitchFamily="34" charset="0"/>
                          <a:cs typeface="Calibri" panose="020F0502020204030204" pitchFamily="34" charset="0"/>
                        </a:rPr>
                        <a:t>Skoot</a:t>
                      </a:r>
                      <a:r>
                        <a:rPr lang="en-US" sz="600" dirty="0">
                          <a:solidFill>
                            <a:schemeClr val="tx1"/>
                          </a:solidFill>
                          <a:latin typeface="Calibri" panose="020F0502020204030204" pitchFamily="34" charset="0"/>
                          <a:cs typeface="Calibri" panose="020F0502020204030204" pitchFamily="34" charset="0"/>
                        </a:rPr>
                        <a:t> </a:t>
                      </a:r>
                      <a:r>
                        <a:rPr lang="en-US" sz="600" dirty="0" err="1">
                          <a:solidFill>
                            <a:schemeClr val="tx1"/>
                          </a:solidFill>
                          <a:latin typeface="Calibri" panose="020F0502020204030204" pitchFamily="34" charset="0"/>
                          <a:cs typeface="Calibri" panose="020F0502020204030204" pitchFamily="34" charset="0"/>
                        </a:rPr>
                        <a:t>Skool</a:t>
                      </a:r>
                      <a:r>
                        <a:rPr lang="en-US" sz="600" dirty="0">
                          <a:solidFill>
                            <a:schemeClr val="tx1"/>
                          </a:solidFill>
                          <a:latin typeface="Calibri" panose="020F0502020204030204" pitchFamily="34" charset="0"/>
                          <a:cs typeface="Calibri" panose="020F0502020204030204" pitchFamily="34" charset="0"/>
                        </a:rPr>
                        <a:t>, </a:t>
                      </a:r>
                      <a:r>
                        <a:rPr lang="en-US" sz="600" dirty="0" err="1">
                          <a:solidFill>
                            <a:schemeClr val="tx1"/>
                          </a:solidFill>
                          <a:latin typeface="Calibri" panose="020F0502020204030204" pitchFamily="34" charset="0"/>
                          <a:cs typeface="Calibri" panose="020F0502020204030204" pitchFamily="34" charset="0"/>
                        </a:rPr>
                        <a:t>Balanceability</a:t>
                      </a:r>
                      <a:r>
                        <a:rPr lang="en-US" sz="600" dirty="0">
                          <a:solidFill>
                            <a:schemeClr val="tx1"/>
                          </a:solidFill>
                          <a:latin typeface="Calibri" panose="020F0502020204030204" pitchFamily="34" charset="0"/>
                          <a:cs typeface="Calibri" panose="020F0502020204030204" pitchFamily="34" charset="0"/>
                        </a:rPr>
                        <a:t>, Fundamentals in EYFS .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New sports introduced through ‘Get Set 4 P.E’- basketball, tennis, athletics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kern="1200" dirty="0">
                          <a:solidFill>
                            <a:schemeClr val="dk1"/>
                          </a:solidFill>
                          <a:effectLst/>
                          <a:latin typeface="+mn-lt"/>
                          <a:ea typeface="+mn-ea"/>
                          <a:cs typeface="+mn-cs"/>
                        </a:rPr>
                        <a:t>Children in KS2 to work with UKMS to increase physical activity and promote teamwork and collaboration through Outdoor Adventurous Activities.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kern="1200" dirty="0">
                        <a:solidFill>
                          <a:schemeClr val="dk1"/>
                        </a:solidFill>
                        <a:effectLst/>
                        <a:latin typeface="+mn-lt"/>
                        <a:ea typeface="+mn-ea"/>
                        <a:cs typeface="+mn-cs"/>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kern="1200" dirty="0">
                          <a:solidFill>
                            <a:schemeClr val="dk1"/>
                          </a:solidFill>
                          <a:effectLst/>
                          <a:latin typeface="+mn-lt"/>
                          <a:ea typeface="+mn-ea"/>
                          <a:cs typeface="+mn-cs"/>
                        </a:rPr>
                        <a:t>Top up swimming program delivered to ensure a greater % of children meet national swim targets. </a:t>
                      </a:r>
                      <a:endParaRPr lang="en-GB" sz="600" kern="1200" dirty="0">
                        <a:solidFill>
                          <a:schemeClr val="dk1"/>
                        </a:solidFill>
                        <a:effectLst/>
                        <a:latin typeface="+mn-lt"/>
                        <a:ea typeface="+mn-ea"/>
                        <a:cs typeface="+mn-cs"/>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Children become confident and competent in a wider range of sports and activities. Through the work with UKMS target cohorts will se an increase in self esteem and ability to collaborate well in a team. An increased % of children will meet national swim targets.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Pupil voice, staff observations and feedback.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b="0" dirty="0">
                          <a:solidFill>
                            <a:schemeClr val="tx1"/>
                          </a:solidFill>
                          <a:latin typeface="Calibri" panose="020F0502020204030204" pitchFamily="34" charset="0"/>
                          <a:cs typeface="Calibri" panose="020F0502020204030204" pitchFamily="34" charset="0"/>
                        </a:rPr>
                        <a:t>50% of UKMS cost- £4,600</a:t>
                      </a:r>
                    </a:p>
                    <a:p>
                      <a:pPr algn="l">
                        <a:lnSpc>
                          <a:spcPct val="100000"/>
                        </a:lnSpc>
                      </a:pPr>
                      <a:endParaRPr lang="en-US" sz="600" b="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b="0" dirty="0">
                          <a:solidFill>
                            <a:schemeClr val="tx1"/>
                          </a:solidFill>
                          <a:latin typeface="Calibri" panose="020F0502020204030204" pitchFamily="34" charset="0"/>
                          <a:cs typeface="Calibri" panose="020F0502020204030204" pitchFamily="34" charset="0"/>
                        </a:rPr>
                        <a:t>Additional resources purchased to support new curriculum -TBC</a:t>
                      </a:r>
                    </a:p>
                    <a:p>
                      <a:pPr algn="l">
                        <a:lnSpc>
                          <a:spcPct val="100000"/>
                        </a:lnSpc>
                      </a:pPr>
                      <a:endParaRPr lang="en-US" sz="600" b="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b="0" dirty="0">
                          <a:solidFill>
                            <a:schemeClr val="tx1"/>
                          </a:solidFill>
                          <a:latin typeface="Calibri" panose="020F0502020204030204" pitchFamily="34" charset="0"/>
                          <a:cs typeface="Calibri" panose="020F0502020204030204" pitchFamily="34" charset="0"/>
                        </a:rPr>
                        <a:t>Top up swimming program - £1,000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2536211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D434C-40D3-B593-20E1-7F77321E8D22}"/>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E026D05E-2A4F-B56B-D369-7D73D5C3E07D}"/>
              </a:ext>
            </a:extLst>
          </p:cNvPr>
          <p:cNvPicPr>
            <a:picLocks noChangeAspect="1"/>
          </p:cNvPicPr>
          <p:nvPr/>
        </p:nvPicPr>
        <p:blipFill>
          <a:blip r:embed="rId2"/>
          <a:stretch>
            <a:fillRect/>
          </a:stretch>
        </p:blipFill>
        <p:spPr>
          <a:xfrm>
            <a:off x="-2809" y="0"/>
            <a:ext cx="6166284" cy="4322536"/>
          </a:xfrm>
          <a:prstGeom prst="rect">
            <a:avLst/>
          </a:prstGeom>
        </p:spPr>
      </p:pic>
      <p:sp>
        <p:nvSpPr>
          <p:cNvPr id="4" name="TextBox 3">
            <a:extLst>
              <a:ext uri="{FF2B5EF4-FFF2-40B4-BE49-F238E27FC236}">
                <a16:creationId xmlns:a16="http://schemas.microsoft.com/office/drawing/2014/main" id="{5068A47E-05FA-E59E-E6B8-458180D7CF21}"/>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Aims for the next academic year (2025/2026)</a:t>
            </a:r>
          </a:p>
        </p:txBody>
      </p:sp>
      <p:sp>
        <p:nvSpPr>
          <p:cNvPr id="2" name="TextBox 1">
            <a:extLst>
              <a:ext uri="{FF2B5EF4-FFF2-40B4-BE49-F238E27FC236}">
                <a16:creationId xmlns:a16="http://schemas.microsoft.com/office/drawing/2014/main" id="{DF6A6CD2-88E8-9610-81B4-3451EA6069CB}"/>
              </a:ext>
            </a:extLst>
          </p:cNvPr>
          <p:cNvSpPr txBox="1"/>
          <p:nvPr/>
        </p:nvSpPr>
        <p:spPr>
          <a:xfrm>
            <a:off x="241825" y="607518"/>
            <a:ext cx="5684413" cy="1561646"/>
          </a:xfrm>
          <a:prstGeom prst="rect">
            <a:avLst/>
          </a:prstGeom>
          <a:noFill/>
        </p:spPr>
        <p:txBody>
          <a:bodyPr wrap="square" rtlCol="0">
            <a:spAutoFit/>
          </a:bodyPr>
          <a:lstStyle/>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Using your whole school priorities, school development plan and previous PE, school sport and physical activity data, set out your aims for the year ahead. </a:t>
            </a: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Think about specific areas of need such as </a:t>
            </a:r>
            <a:r>
              <a:rPr lang="en-US" sz="850" b="1" dirty="0">
                <a:latin typeface="Calibri" panose="020F0502020204030204" pitchFamily="34" charset="0"/>
                <a:cs typeface="Calibri" panose="020F0502020204030204" pitchFamily="34" charset="0"/>
              </a:rPr>
              <a:t>inactive girls, SEND and disadvantaged pupils</a:t>
            </a: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Remember to also input your swimming data and reflections in the table located at the bottom of this page.</a:t>
            </a: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Consider which of the 5 key areas improvements will be focusing on:</a:t>
            </a:r>
          </a:p>
          <a:p>
            <a:pPr>
              <a:lnSpc>
                <a:spcPct val="124000"/>
              </a:lnSpc>
            </a:pPr>
            <a:r>
              <a:rPr lang="en-US" sz="700" i="1" dirty="0">
                <a:latin typeface="Calibri" panose="020F0502020204030204" pitchFamily="34" charset="0"/>
                <a:cs typeface="Calibri" panose="020F0502020204030204" pitchFamily="34" charset="0"/>
              </a:rPr>
              <a:t>1. Increasing confidence, knowledge and skills of all staff in teaching PE and sporting activities </a:t>
            </a:r>
            <a:r>
              <a:rPr lang="en-US" sz="700" i="1" dirty="0" err="1">
                <a:latin typeface="Calibri" panose="020F0502020204030204" pitchFamily="34" charset="0"/>
                <a:cs typeface="Calibri" panose="020F0502020204030204" pitchFamily="34" charset="0"/>
              </a:rPr>
              <a:t>prioritising</a:t>
            </a:r>
            <a:r>
              <a:rPr lang="en-US" sz="700" i="1" dirty="0">
                <a:latin typeface="Calibri" panose="020F0502020204030204" pitchFamily="34" charset="0"/>
                <a:cs typeface="Calibri" panose="020F0502020204030204" pitchFamily="34" charset="0"/>
              </a:rPr>
              <a:t> CPD and training where needed.</a:t>
            </a:r>
          </a:p>
          <a:p>
            <a:pPr>
              <a:lnSpc>
                <a:spcPct val="124000"/>
              </a:lnSpc>
            </a:pPr>
            <a:r>
              <a:rPr lang="en-US" sz="700" i="1" dirty="0">
                <a:latin typeface="Calibri" panose="020F0502020204030204" pitchFamily="34" charset="0"/>
                <a:cs typeface="Calibri" panose="020F0502020204030204" pitchFamily="34" charset="0"/>
              </a:rPr>
              <a:t>2. Increasing engagement of all pupils in regular physical activity and sporting activities</a:t>
            </a:r>
          </a:p>
          <a:p>
            <a:pPr>
              <a:lnSpc>
                <a:spcPct val="124000"/>
              </a:lnSpc>
            </a:pPr>
            <a:r>
              <a:rPr lang="en-US" sz="700" i="1" dirty="0">
                <a:latin typeface="Calibri" panose="020F0502020204030204" pitchFamily="34" charset="0"/>
                <a:cs typeface="Calibri" panose="020F0502020204030204" pitchFamily="34" charset="0"/>
              </a:rPr>
              <a:t>3. Raising the profile of PE and sport across the school, to support whole school improvement</a:t>
            </a:r>
          </a:p>
          <a:p>
            <a:pPr>
              <a:lnSpc>
                <a:spcPct val="124000"/>
              </a:lnSpc>
            </a:pPr>
            <a:r>
              <a:rPr lang="en-US" sz="700" i="1" dirty="0">
                <a:latin typeface="Calibri" panose="020F0502020204030204" pitchFamily="34" charset="0"/>
                <a:cs typeface="Calibri" panose="020F0502020204030204" pitchFamily="34" charset="0"/>
              </a:rPr>
              <a:t>4. Offer a broader and more equal experience of a range of sports and physical activities to all pupils and ensure equal access to sport for boys  and girls</a:t>
            </a:r>
          </a:p>
          <a:p>
            <a:pPr>
              <a:lnSpc>
                <a:spcPct val="124000"/>
              </a:lnSpc>
            </a:pPr>
            <a:r>
              <a:rPr lang="en-US" sz="700" i="1" dirty="0">
                <a:latin typeface="Calibri" panose="020F0502020204030204" pitchFamily="34" charset="0"/>
                <a:cs typeface="Calibri" panose="020F0502020204030204" pitchFamily="34" charset="0"/>
              </a:rPr>
              <a:t>5. Increasing participation in competitive sport</a:t>
            </a:r>
          </a:p>
        </p:txBody>
      </p:sp>
      <p:graphicFrame>
        <p:nvGraphicFramePr>
          <p:cNvPr id="5" name="Table 4">
            <a:extLst>
              <a:ext uri="{FF2B5EF4-FFF2-40B4-BE49-F238E27FC236}">
                <a16:creationId xmlns:a16="http://schemas.microsoft.com/office/drawing/2014/main" id="{5A182FA8-E1AB-D63D-6ECD-2D907EE595F6}"/>
              </a:ext>
            </a:extLst>
          </p:cNvPr>
          <p:cNvGraphicFramePr>
            <a:graphicFrameLocks noGrp="1"/>
          </p:cNvGraphicFramePr>
          <p:nvPr>
            <p:extLst>
              <p:ext uri="{D42A27DB-BD31-4B8C-83A1-F6EECF244321}">
                <p14:modId xmlns:p14="http://schemas.microsoft.com/office/powerpoint/2010/main" val="1221629014"/>
              </p:ext>
            </p:extLst>
          </p:nvPr>
        </p:nvGraphicFramePr>
        <p:xfrm>
          <a:off x="315269" y="2272972"/>
          <a:ext cx="5530128" cy="1780727"/>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26247">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hlinkClick r:id="rId3"/>
                        </a:rPr>
                        <a:t>Swimming and Water Safety</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9102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1. </a:t>
                      </a:r>
                      <a:r>
                        <a:rPr lang="en-US" sz="700" dirty="0">
                          <a:effectLst/>
                          <a:latin typeface="Calibri" panose="020F0502020204030204" pitchFamily="34" charset="0"/>
                          <a:cs typeface="Calibri" panose="020F0502020204030204" pitchFamily="34" charset="0"/>
                        </a:rPr>
                        <a:t>Swim competently, confidently and proficiently over a distance of at least 25 </a:t>
                      </a:r>
                      <a:r>
                        <a:rPr lang="en-US" sz="700" dirty="0" err="1">
                          <a:effectLst/>
                          <a:latin typeface="Calibri" panose="020F0502020204030204" pitchFamily="34" charset="0"/>
                          <a:cs typeface="Calibri" panose="020F0502020204030204" pitchFamily="34" charset="0"/>
                        </a:rPr>
                        <a:t>metres</a:t>
                      </a: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700" dirty="0">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2. </a:t>
                      </a:r>
                      <a:r>
                        <a:rPr lang="en-US" sz="700" dirty="0">
                          <a:effectLst/>
                          <a:latin typeface="Calibri" panose="020F0502020204030204" pitchFamily="34" charset="0"/>
                          <a:cs typeface="Calibri" panose="020F0502020204030204" pitchFamily="34" charset="0"/>
                        </a:rPr>
                        <a:t>Use a range of strokes effectively (for example, front crawl, backstroke and breaststroke)</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700" dirty="0">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3. </a:t>
                      </a:r>
                      <a:r>
                        <a:rPr lang="en-US" sz="700" dirty="0">
                          <a:effectLst/>
                          <a:latin typeface="Calibri" panose="020F0502020204030204" pitchFamily="34" charset="0"/>
                          <a:cs typeface="Calibri" panose="020F0502020204030204" pitchFamily="34" charset="0"/>
                        </a:rPr>
                        <a:t>Perform safe self-rescue in different water-based situations</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458530"/>
                  </a:ext>
                </a:extLst>
              </a:tr>
            </a:tbl>
          </a:graphicData>
        </a:graphic>
      </p:graphicFrame>
    </p:spTree>
    <p:extLst>
      <p:ext uri="{BB962C8B-B14F-4D97-AF65-F5344CB8AC3E}">
        <p14:creationId xmlns:p14="http://schemas.microsoft.com/office/powerpoint/2010/main" val="3356791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F2AFC-9A7C-DB8D-90BA-312A1E67F5A5}"/>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66EA4D50-E9BD-B19E-DF26-D7A38A9C06EF}"/>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7415927F-87F2-05EB-8DD1-359F1166BACC}"/>
              </a:ext>
            </a:extLst>
          </p:cNvPr>
          <p:cNvSpPr txBox="1"/>
          <p:nvPr/>
        </p:nvSpPr>
        <p:spPr>
          <a:xfrm>
            <a:off x="241825" y="208550"/>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a:t>
            </a:r>
          </a:p>
        </p:txBody>
      </p:sp>
      <p:graphicFrame>
        <p:nvGraphicFramePr>
          <p:cNvPr id="2" name="Table 1">
            <a:extLst>
              <a:ext uri="{FF2B5EF4-FFF2-40B4-BE49-F238E27FC236}">
                <a16:creationId xmlns:a16="http://schemas.microsoft.com/office/drawing/2014/main" id="{6FC2DE98-3E8B-8664-0AF1-4BC465269E4A}"/>
              </a:ext>
            </a:extLst>
          </p:cNvPr>
          <p:cNvGraphicFramePr>
            <a:graphicFrameLocks noGrp="1"/>
          </p:cNvGraphicFramePr>
          <p:nvPr/>
        </p:nvGraphicFramePr>
        <p:xfrm>
          <a:off x="294842" y="694098"/>
          <a:ext cx="5530128" cy="318516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1720532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9847C-2B42-CB6E-A3A8-FBC53086DBEA}"/>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80D0268-9FFC-E12D-3361-CE303B154D08}"/>
              </a:ext>
            </a:extLst>
          </p:cNvPr>
          <p:cNvPicPr>
            <a:picLocks noChangeAspect="1"/>
          </p:cNvPicPr>
          <p:nvPr/>
        </p:nvPicPr>
        <p:blipFill>
          <a:blip r:embed="rId2"/>
          <a:stretch>
            <a:fillRect/>
          </a:stretch>
        </p:blipFill>
        <p:spPr>
          <a:xfrm>
            <a:off x="-23749" y="0"/>
            <a:ext cx="6187224" cy="4322536"/>
          </a:xfrm>
          <a:prstGeom prst="rect">
            <a:avLst/>
          </a:prstGeom>
        </p:spPr>
      </p:pic>
      <p:sp>
        <p:nvSpPr>
          <p:cNvPr id="4" name="TextBox 3">
            <a:extLst>
              <a:ext uri="{FF2B5EF4-FFF2-40B4-BE49-F238E27FC236}">
                <a16:creationId xmlns:a16="http://schemas.microsoft.com/office/drawing/2014/main" id="{61BAB802-43D4-8699-5757-2F1FE9113452}"/>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sp>
        <p:nvSpPr>
          <p:cNvPr id="2" name="Rectangle 1">
            <a:extLst>
              <a:ext uri="{FF2B5EF4-FFF2-40B4-BE49-F238E27FC236}">
                <a16:creationId xmlns:a16="http://schemas.microsoft.com/office/drawing/2014/main" id="{839CA36D-C1F1-EC25-6FEA-2CE3AA0EF20F}"/>
              </a:ext>
            </a:extLst>
          </p:cNvPr>
          <p:cNvSpPr/>
          <p:nvPr/>
        </p:nvSpPr>
        <p:spPr>
          <a:xfrm>
            <a:off x="146584" y="167948"/>
            <a:ext cx="5870308" cy="439325"/>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90DCC7D-37B2-168B-8CF8-B93E9B7FE518}"/>
              </a:ext>
            </a:extLst>
          </p:cNvPr>
          <p:cNvSpPr txBox="1"/>
          <p:nvPr/>
        </p:nvSpPr>
        <p:spPr>
          <a:xfrm>
            <a:off x="-37709" y="172166"/>
            <a:ext cx="6187224" cy="215444"/>
          </a:xfrm>
          <a:prstGeom prst="rect">
            <a:avLst/>
          </a:prstGeom>
          <a:noFill/>
        </p:spPr>
        <p:txBody>
          <a:bodyPr wrap="square">
            <a:spAutoFit/>
          </a:bodyPr>
          <a:lstStyle/>
          <a:p>
            <a:pPr algn="ctr">
              <a:buNone/>
            </a:pPr>
            <a:r>
              <a:rPr lang="en-GB" sz="800" b="1" dirty="0">
                <a:effectLst/>
                <a:latin typeface="Calibri" panose="020F0502020204030204" pitchFamily="34" charset="0"/>
                <a:ea typeface="Calibri" panose="020F0502020204030204" pitchFamily="34" charset="0"/>
              </a:rPr>
              <a:t>This page has been left blank for any notes or supporting information.</a:t>
            </a:r>
            <a:endParaRPr lang="en-GB" sz="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06010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66DBE-18A7-A19C-92D3-CC996F629742}"/>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7CAAD77C-C201-D385-6F94-B57DFA3AC955}"/>
              </a:ext>
            </a:extLst>
          </p:cNvPr>
          <p:cNvPicPr>
            <a:picLocks noChangeAspect="1"/>
          </p:cNvPicPr>
          <p:nvPr/>
        </p:nvPicPr>
        <p:blipFill>
          <a:blip r:embed="rId2"/>
          <a:stretch>
            <a:fillRect/>
          </a:stretch>
        </p:blipFill>
        <p:spPr>
          <a:xfrm>
            <a:off x="0" y="-2948"/>
            <a:ext cx="6154057" cy="4325484"/>
          </a:xfrm>
          <a:prstGeom prst="rect">
            <a:avLst/>
          </a:prstGeom>
        </p:spPr>
      </p:pic>
      <p:sp>
        <p:nvSpPr>
          <p:cNvPr id="2" name="TextBox 1">
            <a:extLst>
              <a:ext uri="{FF2B5EF4-FFF2-40B4-BE49-F238E27FC236}">
                <a16:creationId xmlns:a16="http://schemas.microsoft.com/office/drawing/2014/main" id="{D74AD989-60DA-E3F8-4931-F4AB2DA34FC1}"/>
              </a:ext>
            </a:extLst>
          </p:cNvPr>
          <p:cNvSpPr txBox="1"/>
          <p:nvPr/>
        </p:nvSpPr>
        <p:spPr>
          <a:xfrm>
            <a:off x="241825" y="211597"/>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PE and sport premium monitoring and tracking form</a:t>
            </a:r>
            <a:r>
              <a:rPr lang="en-GB" sz="1200" b="1" dirty="0">
                <a:latin typeface="Calibri" panose="020F0502020204030204" pitchFamily="34" charset="0"/>
                <a:cs typeface="Calibri" panose="020F0502020204030204" pitchFamily="34" charset="0"/>
              </a:rPr>
              <a:t> </a:t>
            </a:r>
            <a:endParaRPr lang="en-US" sz="1200" b="1" dirty="0">
              <a:latin typeface="Calibri" panose="020F0502020204030204" pitchFamily="34" charset="0"/>
              <a:cs typeface="Calibri" panose="020F0502020204030204" pitchFamily="34" charset="0"/>
            </a:endParaRPr>
          </a:p>
        </p:txBody>
      </p:sp>
      <p:sp>
        <p:nvSpPr>
          <p:cNvPr id="6" name="Text Box 2">
            <a:extLst>
              <a:ext uri="{FF2B5EF4-FFF2-40B4-BE49-F238E27FC236}">
                <a16:creationId xmlns:a16="http://schemas.microsoft.com/office/drawing/2014/main" id="{E75BBE26-0E13-8E2A-5BAF-A450B00A85BD}"/>
              </a:ext>
            </a:extLst>
          </p:cNvPr>
          <p:cNvSpPr txBox="1">
            <a:spLocks noChangeArrowheads="1"/>
          </p:cNvSpPr>
          <p:nvPr/>
        </p:nvSpPr>
        <p:spPr bwMode="auto">
          <a:xfrm>
            <a:off x="241825" y="693328"/>
            <a:ext cx="5787500" cy="3424476"/>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It is intended that this template should be used as preparation for the completion of the statutory DfE PE and sport premium digital expenditure reporting return. You can upload data (including swimming) from this template onto this platform once it becomes accessible. </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The template is a working document that you can amend and update during the year.</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Before you decide how you are going to use the funding for this academic year you should reflect and evaluate the impact of your use of you PE and sport premium funding in 2024/25.</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You should use your evaluation of last year’s funding to help you decide what to do this academic year, how you will do it, and what impact you expect it to have. </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All spending of the funding must conform with the terms outlined in the conditions of grant </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The summative digital expenditure reporting from June 2026 will continue to include swimming and water safety information. PE and sport premium funding can be used to provide top-up lessons, where necessary, to ensure pupils meet national curriculum swimming requirements</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To ensure funding is used effectively and based on your school’s needs; guidance and examples of best practice across schools can be found here. </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You must use the funding to make additional and sustainable improvements to the PE and sport in your school. </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You must develop and add to the PESSPA activities that your school already offers.</a:t>
            </a:r>
          </a:p>
          <a:p>
            <a:pPr marR="312420">
              <a:lnSpc>
                <a:spcPct val="124000"/>
              </a:lnSpc>
              <a:spcBef>
                <a:spcPts val="5"/>
              </a:spcBef>
              <a:buNone/>
            </a:pPr>
            <a:endParaRPr lang="en-GB" sz="850" dirty="0">
              <a:effectLst/>
              <a:latin typeface="Calibri" panose="020F0502020204030204" pitchFamily="34" charset="0"/>
              <a:ea typeface="Calibri" panose="020F0502020204030204" pitchFamily="34" charset="0"/>
              <a:cs typeface="Calibri" panose="020F0502020204030204" pitchFamily="34" charset="0"/>
            </a:endParaRPr>
          </a:p>
          <a:p>
            <a:pPr marL="73025" marR="312420">
              <a:lnSpc>
                <a:spcPct val="124000"/>
              </a:lnSpc>
              <a:spcBef>
                <a:spcPts val="5"/>
              </a:spcBef>
              <a:buNone/>
            </a:pPr>
            <a:r>
              <a:rPr lang="en-US" sz="850" b="1" dirty="0">
                <a:effectLst/>
                <a:latin typeface="Calibri" panose="020F0502020204030204" pitchFamily="34" charset="0"/>
                <a:ea typeface="Calibri" panose="020F0502020204030204" pitchFamily="34" charset="0"/>
                <a:cs typeface="Calibri" panose="020F0502020204030204" pitchFamily="34" charset="0"/>
              </a:rPr>
              <a:t>Useful Links:</a:t>
            </a:r>
            <a:endParaRPr lang="en-GB" sz="850" b="1" dirty="0">
              <a:latin typeface="Calibri" panose="020F0502020204030204" pitchFamily="34" charset="0"/>
              <a:ea typeface="Calibri" panose="020F0502020204030204" pitchFamily="34" charset="0"/>
              <a:cs typeface="Calibri" panose="020F0502020204030204" pitchFamily="34" charset="0"/>
            </a:endParaRPr>
          </a:p>
          <a:p>
            <a:pPr marL="244475" marR="312420" indent="-171450">
              <a:lnSpc>
                <a:spcPct val="124000"/>
              </a:lnSpc>
              <a:spcBef>
                <a:spcPts val="5"/>
              </a:spcBef>
              <a:buFont typeface="Arial" panose="020B0604020202020204" pitchFamily="34" charset="0"/>
              <a:buChar char="•"/>
            </a:pPr>
            <a:r>
              <a:rPr lang="en-GB" sz="900" dirty="0">
                <a:latin typeface="Calibri" panose="020F0502020204030204" pitchFamily="34" charset="0"/>
                <a:cs typeface="Calibri" panose="020F0502020204030204" pitchFamily="34" charset="0"/>
                <a:hlinkClick r:id="rId3"/>
              </a:rPr>
              <a:t>PE and sport premium for primary schools - GOV.UK</a:t>
            </a:r>
            <a:endParaRPr lang="en-GB" sz="900" dirty="0">
              <a:latin typeface="Calibri" panose="020F0502020204030204" pitchFamily="34" charset="0"/>
              <a:cs typeface="Calibri" panose="020F0502020204030204" pitchFamily="34" charset="0"/>
            </a:endParaRPr>
          </a:p>
          <a:p>
            <a:pPr marL="244475" marR="312420" indent="-171450">
              <a:lnSpc>
                <a:spcPct val="124000"/>
              </a:lnSpc>
              <a:spcBef>
                <a:spcPts val="5"/>
              </a:spcBef>
              <a:buFont typeface="Arial" panose="020B0604020202020204" pitchFamily="34" charset="0"/>
              <a:buChar char="•"/>
            </a:pPr>
            <a:r>
              <a:rPr lang="en-GB" sz="900" dirty="0">
                <a:latin typeface="Calibri" panose="020F0502020204030204" pitchFamily="34" charset="0"/>
                <a:cs typeface="Calibri" panose="020F0502020204030204" pitchFamily="34" charset="0"/>
                <a:hlinkClick r:id="rId4"/>
              </a:rPr>
              <a:t>PE and sport premium: conditions of grant 2025 to 2026 - GOV.UK</a:t>
            </a:r>
            <a:endParaRPr lang="en-GB" sz="85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948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D0551-469A-DEBD-2409-100B2C306D33}"/>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653D601A-6B9B-B24F-954C-6D0ACC4C5EDD}"/>
              </a:ext>
            </a:extLst>
          </p:cNvPr>
          <p:cNvPicPr>
            <a:picLocks noChangeAspect="1"/>
          </p:cNvPicPr>
          <p:nvPr/>
        </p:nvPicPr>
        <p:blipFill>
          <a:blip r:embed="rId2"/>
          <a:stretch>
            <a:fillRect/>
          </a:stretch>
        </p:blipFill>
        <p:spPr>
          <a:xfrm>
            <a:off x="-16769" y="0"/>
            <a:ext cx="6173264" cy="4322536"/>
          </a:xfrm>
          <a:prstGeom prst="rect">
            <a:avLst/>
          </a:prstGeom>
        </p:spPr>
      </p:pic>
      <p:sp>
        <p:nvSpPr>
          <p:cNvPr id="4" name="TextBox 3">
            <a:extLst>
              <a:ext uri="{FF2B5EF4-FFF2-40B4-BE49-F238E27FC236}">
                <a16:creationId xmlns:a16="http://schemas.microsoft.com/office/drawing/2014/main" id="{DBBFD564-002E-61DE-9DBD-A3D6F53646DD}"/>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sp>
        <p:nvSpPr>
          <p:cNvPr id="6" name="TextBox 5">
            <a:extLst>
              <a:ext uri="{FF2B5EF4-FFF2-40B4-BE49-F238E27FC236}">
                <a16:creationId xmlns:a16="http://schemas.microsoft.com/office/drawing/2014/main" id="{61D9F60F-F13B-1086-50C1-85D73CC0740F}"/>
              </a:ext>
            </a:extLst>
          </p:cNvPr>
          <p:cNvSpPr txBox="1"/>
          <p:nvPr/>
        </p:nvSpPr>
        <p:spPr>
          <a:xfrm>
            <a:off x="241825" y="635438"/>
            <a:ext cx="5684413" cy="893130"/>
          </a:xfrm>
          <a:prstGeom prst="rect">
            <a:avLst/>
          </a:prstGeom>
          <a:noFill/>
        </p:spPr>
        <p:txBody>
          <a:bodyPr wrap="square" rtlCol="0">
            <a:spAutoFit/>
          </a:bodyPr>
          <a:lstStyle/>
          <a:p>
            <a:pPr marL="171450" indent="-171450">
              <a:lnSpc>
                <a:spcPct val="124000"/>
              </a:lnSpc>
              <a:buFont typeface="Arial" panose="020B0604020202020204" pitchFamily="34" charset="0"/>
              <a:buChar char="•"/>
            </a:pPr>
            <a:r>
              <a:rPr lang="en-US" sz="850" dirty="0"/>
              <a:t>Take some time to reflect on your intent, implementation and impact from last academic year to celebrate your wins but to also think about improvements for the year ahead.</a:t>
            </a:r>
          </a:p>
          <a:p>
            <a:pPr marL="171450" indent="-171450">
              <a:lnSpc>
                <a:spcPct val="124000"/>
              </a:lnSpc>
              <a:buFont typeface="Arial" panose="020B0604020202020204" pitchFamily="34" charset="0"/>
              <a:buChar char="•"/>
            </a:pPr>
            <a:r>
              <a:rPr lang="en-US" sz="850" dirty="0"/>
              <a:t>You do not need to complete every box. Just record the information that is key to your school's priorities and areas of focus.</a:t>
            </a:r>
          </a:p>
          <a:p>
            <a:pPr>
              <a:lnSpc>
                <a:spcPct val="124000"/>
              </a:lnSpc>
            </a:pPr>
            <a:r>
              <a:rPr lang="en-US" sz="850" b="1" i="1" dirty="0"/>
              <a:t>Remember</a:t>
            </a:r>
            <a:r>
              <a:rPr lang="en-US" sz="850" i="1" dirty="0"/>
              <a:t> - Be clear about how you focused spending on key groups such as SEND, girls and disadvantaged pupils. </a:t>
            </a:r>
          </a:p>
        </p:txBody>
      </p:sp>
      <p:graphicFrame>
        <p:nvGraphicFramePr>
          <p:cNvPr id="10" name="Table 9">
            <a:extLst>
              <a:ext uri="{FF2B5EF4-FFF2-40B4-BE49-F238E27FC236}">
                <a16:creationId xmlns:a16="http://schemas.microsoft.com/office/drawing/2014/main" id="{065D4AC4-7957-AA62-C1A0-FE4F2CF00CA3}"/>
              </a:ext>
            </a:extLst>
          </p:cNvPr>
          <p:cNvGraphicFramePr>
            <a:graphicFrameLocks noGrp="1"/>
          </p:cNvGraphicFramePr>
          <p:nvPr>
            <p:extLst>
              <p:ext uri="{D42A27DB-BD31-4B8C-83A1-F6EECF244321}">
                <p14:modId xmlns:p14="http://schemas.microsoft.com/office/powerpoint/2010/main" val="4074965734"/>
              </p:ext>
            </p:extLst>
          </p:nvPr>
        </p:nvGraphicFramePr>
        <p:xfrm>
          <a:off x="298297" y="1672070"/>
          <a:ext cx="5530128" cy="2740847"/>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26247">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hlinkClick r:id="rId3"/>
                        </a:rPr>
                        <a:t>Swimming and Water Safety</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1. </a:t>
                      </a:r>
                      <a:r>
                        <a:rPr lang="en-US" sz="700" dirty="0">
                          <a:effectLst/>
                          <a:latin typeface="Calibri" panose="020F0502020204030204" pitchFamily="34" charset="0"/>
                          <a:cs typeface="Calibri" panose="020F0502020204030204" pitchFamily="34" charset="0"/>
                        </a:rPr>
                        <a:t>Swim competently, confidently and proficiently over a distance of at least 25 </a:t>
                      </a:r>
                      <a:r>
                        <a:rPr lang="en-US" sz="700" dirty="0" err="1">
                          <a:effectLst/>
                          <a:latin typeface="Calibri" panose="020F0502020204030204" pitchFamily="34" charset="0"/>
                          <a:cs typeface="Calibri" panose="020F0502020204030204" pitchFamily="34" charset="0"/>
                        </a:rPr>
                        <a:t>metres</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80% of the cohort were able to meet this target. Top Up swimming sessions increased % significantly.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We want this % to be higher (aiming for 100%). </a:t>
                      </a:r>
                    </a:p>
                    <a:p>
                      <a:endParaRPr lang="en-US" sz="7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Evidenced on </a:t>
                      </a:r>
                      <a:r>
                        <a:rPr lang="en-US" sz="700" dirty="0" err="1">
                          <a:latin typeface="Calibri" panose="020F0502020204030204" pitchFamily="34" charset="0"/>
                          <a:cs typeface="Calibri" panose="020F0502020204030204" pitchFamily="34" charset="0"/>
                        </a:rPr>
                        <a:t>Swimphony</a:t>
                      </a:r>
                      <a:r>
                        <a:rPr lang="en-US" sz="700" dirty="0">
                          <a:latin typeface="Calibri" panose="020F0502020204030204" pitchFamily="34" charset="0"/>
                          <a:cs typeface="Calibri" panose="020F0502020204030204" pitchFamily="34" charset="0"/>
                        </a:rPr>
                        <a:t> swimming assessment tracker based on information and data collected poolside with swimming teacher.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2. </a:t>
                      </a:r>
                      <a:r>
                        <a:rPr lang="en-US" sz="700" dirty="0">
                          <a:effectLst/>
                          <a:latin typeface="Calibri" panose="020F0502020204030204" pitchFamily="34" charset="0"/>
                          <a:cs typeface="Calibri" panose="020F0502020204030204" pitchFamily="34" charset="0"/>
                        </a:rPr>
                        <a:t>Use a range of strokes effectively (for example, front crawl, backstroke and breaststroke)</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70% of the cohort were able to meet this target.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We want this % to be higher (aiming for 100%). </a:t>
                      </a:r>
                    </a:p>
                    <a:p>
                      <a:endParaRPr lang="en-US" sz="7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Evidenced on </a:t>
                      </a:r>
                      <a:r>
                        <a:rPr lang="en-US" sz="700" dirty="0" err="1">
                          <a:latin typeface="Calibri" panose="020F0502020204030204" pitchFamily="34" charset="0"/>
                          <a:cs typeface="Calibri" panose="020F0502020204030204" pitchFamily="34" charset="0"/>
                        </a:rPr>
                        <a:t>Swimphony</a:t>
                      </a:r>
                      <a:r>
                        <a:rPr lang="en-US" sz="700" dirty="0">
                          <a:latin typeface="Calibri" panose="020F0502020204030204" pitchFamily="34" charset="0"/>
                          <a:cs typeface="Calibri" panose="020F0502020204030204" pitchFamily="34" charset="0"/>
                        </a:rPr>
                        <a:t> swimming assessment tracker based on information and data collected poolside with swimming teacher.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3. </a:t>
                      </a:r>
                      <a:r>
                        <a:rPr lang="en-US" sz="700" dirty="0">
                          <a:effectLst/>
                          <a:latin typeface="Calibri" panose="020F0502020204030204" pitchFamily="34" charset="0"/>
                          <a:cs typeface="Calibri" panose="020F0502020204030204" pitchFamily="34" charset="0"/>
                        </a:rPr>
                        <a:t>Perform safe self-rescue in different water-based situations</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80% of the cohort were able to meet this target.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We want this % to be higher (aiming for 100%). </a:t>
                      </a:r>
                    </a:p>
                    <a:p>
                      <a:endParaRPr lang="en-US" sz="7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Evidenced on </a:t>
                      </a:r>
                      <a:r>
                        <a:rPr lang="en-US" sz="700" dirty="0" err="1">
                          <a:latin typeface="Calibri" panose="020F0502020204030204" pitchFamily="34" charset="0"/>
                          <a:cs typeface="Calibri" panose="020F0502020204030204" pitchFamily="34" charset="0"/>
                        </a:rPr>
                        <a:t>Swimphony</a:t>
                      </a:r>
                      <a:r>
                        <a:rPr lang="en-US" sz="700" dirty="0">
                          <a:latin typeface="Calibri" panose="020F0502020204030204" pitchFamily="34" charset="0"/>
                          <a:cs typeface="Calibri" panose="020F0502020204030204" pitchFamily="34" charset="0"/>
                        </a:rPr>
                        <a:t> swimming assessment tracker based on information and data collected poolside with swimming teacher.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458530"/>
                  </a:ext>
                </a:extLst>
              </a:tr>
            </a:tbl>
          </a:graphicData>
        </a:graphic>
      </p:graphicFrame>
    </p:spTree>
    <p:extLst>
      <p:ext uri="{BB962C8B-B14F-4D97-AF65-F5344CB8AC3E}">
        <p14:creationId xmlns:p14="http://schemas.microsoft.com/office/powerpoint/2010/main" val="191243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5B673-A646-6C19-D15A-944B76414D73}"/>
            </a:ext>
          </a:extLst>
        </p:cNvPr>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B56A260E-BF05-0A5C-4E38-14F45B4DA304}"/>
              </a:ext>
            </a:extLst>
          </p:cNvPr>
          <p:cNvPicPr>
            <a:picLocks noChangeAspect="1"/>
          </p:cNvPicPr>
          <p:nvPr/>
        </p:nvPicPr>
        <p:blipFill>
          <a:blip r:embed="rId2"/>
          <a:stretch>
            <a:fillRect/>
          </a:stretch>
        </p:blipFill>
        <p:spPr>
          <a:xfrm>
            <a:off x="-26726" y="0"/>
            <a:ext cx="6173264" cy="4322536"/>
          </a:xfrm>
          <a:prstGeom prst="rect">
            <a:avLst/>
          </a:prstGeom>
        </p:spPr>
      </p:pic>
      <p:sp>
        <p:nvSpPr>
          <p:cNvPr id="4" name="TextBox 3">
            <a:extLst>
              <a:ext uri="{FF2B5EF4-FFF2-40B4-BE49-F238E27FC236}">
                <a16:creationId xmlns:a16="http://schemas.microsoft.com/office/drawing/2014/main" id="{58774285-6350-5F9D-309A-493EA80BAD9B}"/>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graphicFrame>
        <p:nvGraphicFramePr>
          <p:cNvPr id="5" name="Table 4">
            <a:extLst>
              <a:ext uri="{FF2B5EF4-FFF2-40B4-BE49-F238E27FC236}">
                <a16:creationId xmlns:a16="http://schemas.microsoft.com/office/drawing/2014/main" id="{BB7A6755-CF87-7230-570A-7309BBAF653F}"/>
              </a:ext>
            </a:extLst>
          </p:cNvPr>
          <p:cNvGraphicFramePr>
            <a:graphicFrameLocks noGrp="1"/>
          </p:cNvGraphicFramePr>
          <p:nvPr>
            <p:extLst>
              <p:ext uri="{D42A27DB-BD31-4B8C-83A1-F6EECF244321}">
                <p14:modId xmlns:p14="http://schemas.microsoft.com/office/powerpoint/2010/main" val="2102840259"/>
              </p:ext>
            </p:extLst>
          </p:nvPr>
        </p:nvGraphicFramePr>
        <p:xfrm>
          <a:off x="201820" y="631508"/>
          <a:ext cx="5530128" cy="3474720"/>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26247">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Key areas as outlined in PE and sport premium guidance</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1. </a:t>
                      </a:r>
                      <a:r>
                        <a:rPr lang="en-US" sz="700" dirty="0">
                          <a:effectLst/>
                          <a:latin typeface="Calibri" panose="020F0502020204030204" pitchFamily="34" charset="0"/>
                          <a:cs typeface="Calibri" panose="020F0502020204030204" pitchFamily="34" charset="0"/>
                        </a:rPr>
                        <a:t>Increasing confidence, knowledge and skills of all staff in teaching PE and sporting activities prioritising CPD and training where needed</a:t>
                      </a: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GB" sz="700" b="0" i="0" u="none" strike="noStrike" kern="1200" baseline="0" dirty="0">
                          <a:solidFill>
                            <a:schemeClr val="dk1"/>
                          </a:solidFill>
                          <a:latin typeface="+mn-lt"/>
                          <a:ea typeface="+mn-ea"/>
                          <a:cs typeface="+mn-cs"/>
                        </a:rPr>
                        <a:t>All year groups received specialist coaching in gymnastics and dance which teachers observed and were active participants in. Staff confidence through surveys showed a positive increased around subject knowledge and progression. </a:t>
                      </a:r>
                      <a:r>
                        <a:rPr lang="en-GB" sz="1134" b="0" i="0" u="none" strike="noStrike" kern="1200" baseline="0" dirty="0">
                          <a:solidFill>
                            <a:schemeClr val="dk1"/>
                          </a:solidFill>
                          <a:latin typeface="+mn-lt"/>
                          <a:ea typeface="+mn-ea"/>
                          <a:cs typeface="+mn-cs"/>
                        </a:rPr>
                        <a:t>	</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Teachers who were new to school, especially ECT staff felt they needed more support with understanding the P.E curriculum.</a:t>
                      </a:r>
                    </a:p>
                    <a:p>
                      <a:endParaRPr lang="en-US" sz="700" dirty="0">
                        <a:latin typeface="Calibri" panose="020F0502020204030204" pitchFamily="34" charset="0"/>
                        <a:cs typeface="Calibri" panose="020F0502020204030204" pitchFamily="34" charset="0"/>
                      </a:endParaRPr>
                    </a:p>
                    <a:p>
                      <a:r>
                        <a:rPr lang="en-US" sz="700" dirty="0">
                          <a:latin typeface="Calibri" panose="020F0502020204030204" pitchFamily="34" charset="0"/>
                          <a:cs typeface="Calibri" panose="020F0502020204030204" pitchFamily="34" charset="0"/>
                        </a:rPr>
                        <a:t>Obtaining more qualitative data through lesson observations was difficult due to P.E lead having full time class commitment. </a:t>
                      </a: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2. </a:t>
                      </a:r>
                      <a:r>
                        <a:rPr lang="en-US" sz="700" dirty="0">
                          <a:effectLst/>
                          <a:latin typeface="Calibri" panose="020F0502020204030204" pitchFamily="34" charset="0"/>
                          <a:cs typeface="Calibri" panose="020F0502020204030204" pitchFamily="34" charset="0"/>
                        </a:rPr>
                        <a:t>Increasing engagement of all pupils in regular physical activity and sporting activities</a:t>
                      </a: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GB" sz="700" b="0" i="0" u="none" strike="noStrike" kern="1200" baseline="0" dirty="0">
                          <a:solidFill>
                            <a:schemeClr val="dk1"/>
                          </a:solidFill>
                          <a:latin typeface="+mn-lt"/>
                          <a:ea typeface="+mn-ea"/>
                          <a:cs typeface="+mn-cs"/>
                        </a:rPr>
                        <a:t>Children in Year 1-6 had access to dance and gymnastics clubs at different point throughout the year. These clubs were well attended, particularly by girls. KS2 football coaching sessions were established and took place each week. School entered several competitive events for football. </a:t>
                      </a:r>
                    </a:p>
                    <a:p>
                      <a:r>
                        <a:rPr lang="en-GB" sz="700" b="0" i="0" u="none" strike="noStrike" kern="1200" baseline="0" dirty="0">
                          <a:solidFill>
                            <a:schemeClr val="dk1"/>
                          </a:solidFill>
                          <a:latin typeface="+mn-lt"/>
                          <a:ea typeface="+mn-ea"/>
                          <a:cs typeface="+mn-cs"/>
                        </a:rPr>
                        <a:t>Pupil voice showed a positive shift in attitudes to playtimes and staff felt that organised activities led to more children being active at playtimes. </a:t>
                      </a:r>
                      <a:r>
                        <a:rPr lang="en-GB" sz="1134" b="0" i="0" u="none" strike="noStrike" kern="1200" baseline="0" dirty="0">
                          <a:solidFill>
                            <a:schemeClr val="dk1"/>
                          </a:solidFill>
                          <a:latin typeface="+mn-lt"/>
                          <a:ea typeface="+mn-ea"/>
                          <a:cs typeface="+mn-cs"/>
                        </a:rPr>
                        <a:t>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Not all pupils are active for 60 minutes a day. A more targeted approach to engaging these children is needed through accurate identification. </a:t>
                      </a:r>
                    </a:p>
                    <a:p>
                      <a:endParaRPr lang="en-US" sz="700" dirty="0">
                        <a:latin typeface="Calibri" panose="020F0502020204030204" pitchFamily="34" charset="0"/>
                        <a:cs typeface="Calibri" panose="020F0502020204030204" pitchFamily="34" charset="0"/>
                      </a:endParaRPr>
                    </a:p>
                    <a:p>
                      <a:r>
                        <a:rPr lang="en-US" sz="700" dirty="0">
                          <a:latin typeface="Calibri" panose="020F0502020204030204" pitchFamily="34" charset="0"/>
                          <a:cs typeface="Calibri" panose="020F0502020204030204" pitchFamily="34" charset="0"/>
                        </a:rPr>
                        <a:t>Tracking of key groups who attend extra curricular clubs is needs to better judge impact.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bl>
          </a:graphicData>
        </a:graphic>
      </p:graphicFrame>
    </p:spTree>
    <p:extLst>
      <p:ext uri="{BB962C8B-B14F-4D97-AF65-F5344CB8AC3E}">
        <p14:creationId xmlns:p14="http://schemas.microsoft.com/office/powerpoint/2010/main" val="2755977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53B42-8C81-4DE7-625E-17DE05AD0C22}"/>
            </a:ext>
          </a:extLst>
        </p:cNvPr>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3AC1E9C2-1C91-6BAC-5047-CE0493D42E70}"/>
              </a:ext>
            </a:extLst>
          </p:cNvPr>
          <p:cNvPicPr>
            <a:picLocks noChangeAspect="1"/>
          </p:cNvPicPr>
          <p:nvPr/>
        </p:nvPicPr>
        <p:blipFill>
          <a:blip r:embed="rId2"/>
          <a:stretch>
            <a:fillRect/>
          </a:stretch>
        </p:blipFill>
        <p:spPr>
          <a:xfrm>
            <a:off x="-16769" y="0"/>
            <a:ext cx="6173264" cy="4322536"/>
          </a:xfrm>
          <a:prstGeom prst="rect">
            <a:avLst/>
          </a:prstGeom>
        </p:spPr>
      </p:pic>
      <p:sp>
        <p:nvSpPr>
          <p:cNvPr id="4" name="TextBox 3">
            <a:extLst>
              <a:ext uri="{FF2B5EF4-FFF2-40B4-BE49-F238E27FC236}">
                <a16:creationId xmlns:a16="http://schemas.microsoft.com/office/drawing/2014/main" id="{6E532BB3-3E8C-8C2B-D49F-407DAA50D1D2}"/>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graphicFrame>
        <p:nvGraphicFramePr>
          <p:cNvPr id="5" name="Table 4">
            <a:extLst>
              <a:ext uri="{FF2B5EF4-FFF2-40B4-BE49-F238E27FC236}">
                <a16:creationId xmlns:a16="http://schemas.microsoft.com/office/drawing/2014/main" id="{F9BDBC17-CD2E-90F4-A5E7-9D45B87765A4}"/>
              </a:ext>
            </a:extLst>
          </p:cNvPr>
          <p:cNvGraphicFramePr>
            <a:graphicFrameLocks noGrp="1"/>
          </p:cNvGraphicFramePr>
          <p:nvPr>
            <p:extLst>
              <p:ext uri="{D42A27DB-BD31-4B8C-83A1-F6EECF244321}">
                <p14:modId xmlns:p14="http://schemas.microsoft.com/office/powerpoint/2010/main" val="1865208131"/>
              </p:ext>
            </p:extLst>
          </p:nvPr>
        </p:nvGraphicFramePr>
        <p:xfrm>
          <a:off x="304798" y="633397"/>
          <a:ext cx="5651327" cy="3627120"/>
        </p:xfrm>
        <a:graphic>
          <a:graphicData uri="http://schemas.openxmlformats.org/drawingml/2006/table">
            <a:tbl>
              <a:tblPr firstRow="1" bandRow="1">
                <a:tableStyleId>{5C22544A-7EE6-4342-B048-85BDC9FD1C3A}</a:tableStyleId>
              </a:tblPr>
              <a:tblGrid>
                <a:gridCol w="1749507">
                  <a:extLst>
                    <a:ext uri="{9D8B030D-6E8A-4147-A177-3AD203B41FA5}">
                      <a16:colId xmlns:a16="http://schemas.microsoft.com/office/drawing/2014/main" val="1397519339"/>
                    </a:ext>
                  </a:extLst>
                </a:gridCol>
                <a:gridCol w="2054342">
                  <a:extLst>
                    <a:ext uri="{9D8B030D-6E8A-4147-A177-3AD203B41FA5}">
                      <a16:colId xmlns:a16="http://schemas.microsoft.com/office/drawing/2014/main" val="279180329"/>
                    </a:ext>
                  </a:extLst>
                </a:gridCol>
                <a:gridCol w="1847478">
                  <a:extLst>
                    <a:ext uri="{9D8B030D-6E8A-4147-A177-3AD203B41FA5}">
                      <a16:colId xmlns:a16="http://schemas.microsoft.com/office/drawing/2014/main" val="1532179531"/>
                    </a:ext>
                  </a:extLst>
                </a:gridCol>
              </a:tblGrid>
              <a:tr h="226247">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Key areas as outlined in PE and sport premium guidance</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3. </a:t>
                      </a:r>
                      <a:r>
                        <a:rPr lang="en-US" sz="700" b="0" dirty="0">
                          <a:effectLst/>
                          <a:latin typeface="Calibri" panose="020F0502020204030204" pitchFamily="34" charset="0"/>
                          <a:cs typeface="Calibri" panose="020F0502020204030204" pitchFamily="34" charset="0"/>
                        </a:rPr>
                        <a:t>Raising the profile of PE and sport across the school, to support whole school improvement</a:t>
                      </a:r>
                      <a:endParaRPr lang="en-US" sz="700" b="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700" b="0" i="0" u="none" strike="noStrike" kern="1200" baseline="0" dirty="0">
                          <a:solidFill>
                            <a:schemeClr val="dk1"/>
                          </a:solidFill>
                          <a:latin typeface="+mn-lt"/>
                          <a:ea typeface="+mn-ea"/>
                          <a:cs typeface="+mn-cs"/>
                        </a:rPr>
                        <a:t>School successfully hosted competitive events between year groups and mixed teams for sports days. Achievement in P.E was highlighted termly during celebration assemblies. </a:t>
                      </a:r>
                      <a:r>
                        <a:rPr lang="en-GB" sz="1134" b="0" i="0" u="none" strike="noStrike" kern="1200" baseline="0" dirty="0">
                          <a:solidFill>
                            <a:schemeClr val="dk1"/>
                          </a:solidFill>
                          <a:latin typeface="+mn-lt"/>
                          <a:ea typeface="+mn-ea"/>
                          <a:cs typeface="+mn-cs"/>
                        </a:rPr>
                        <a:t>	</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ea typeface="Calibri" panose="020F0502020204030204" pitchFamily="34" charset="0"/>
                          <a:cs typeface="Calibri" panose="020F0502020204030204" pitchFamily="34" charset="0"/>
                        </a:rPr>
                        <a:t>Celebration of all three areas: </a:t>
                      </a:r>
                      <a:r>
                        <a:rPr lang="en-GB" sz="800" b="0" i="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physical </a:t>
                      </a:r>
                      <a:r>
                        <a:rPr lang="en-GB" sz="700" b="0" i="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Education, School Sport and Physical Activity.</a:t>
                      </a:r>
                      <a:endParaRPr lang="en-US" sz="600" b="0" dirty="0">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4. </a:t>
                      </a:r>
                      <a:r>
                        <a:rPr lang="en-US" sz="700" dirty="0">
                          <a:effectLst/>
                          <a:latin typeface="Calibri" panose="020F0502020204030204" pitchFamily="34" charset="0"/>
                          <a:cs typeface="Calibri" panose="020F0502020204030204" pitchFamily="34" charset="0"/>
                        </a:rPr>
                        <a:t>Offer a broader and more equal experience of a range of sports and physical activities to all pupils and ensure equal access to sport for boys and girls</a:t>
                      </a: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GB" sz="700" b="0" i="0" u="none" strike="noStrike" kern="1200" baseline="0" dirty="0">
                          <a:solidFill>
                            <a:schemeClr val="dk1"/>
                          </a:solidFill>
                          <a:latin typeface="+mn-lt"/>
                          <a:ea typeface="+mn-ea"/>
                          <a:cs typeface="+mn-cs"/>
                        </a:rPr>
                        <a:t>Children in Reception and Key Stage One had access to a wider ranger of programs which developed their core strength and gross motor skills (yoga, </a:t>
                      </a:r>
                      <a:r>
                        <a:rPr lang="en-GB" sz="700" b="0" i="0" u="none" strike="noStrike" kern="1200" baseline="0" dirty="0" err="1">
                          <a:solidFill>
                            <a:schemeClr val="dk1"/>
                          </a:solidFill>
                          <a:latin typeface="+mn-lt"/>
                          <a:ea typeface="+mn-ea"/>
                          <a:cs typeface="+mn-cs"/>
                        </a:rPr>
                        <a:t>Skoot</a:t>
                      </a:r>
                      <a:r>
                        <a:rPr lang="en-GB" sz="700" b="0" i="0" u="none" strike="noStrike" kern="1200" baseline="0" dirty="0">
                          <a:solidFill>
                            <a:schemeClr val="dk1"/>
                          </a:solidFill>
                          <a:latin typeface="+mn-lt"/>
                          <a:ea typeface="+mn-ea"/>
                          <a:cs typeface="+mn-cs"/>
                        </a:rPr>
                        <a:t> </a:t>
                      </a:r>
                      <a:r>
                        <a:rPr lang="en-GB" sz="700" b="0" i="0" u="none" strike="noStrike" kern="1200" baseline="0" dirty="0" err="1">
                          <a:solidFill>
                            <a:schemeClr val="dk1"/>
                          </a:solidFill>
                          <a:latin typeface="+mn-lt"/>
                          <a:ea typeface="+mn-ea"/>
                          <a:cs typeface="+mn-cs"/>
                        </a:rPr>
                        <a:t>Skool</a:t>
                      </a:r>
                      <a:r>
                        <a:rPr lang="en-GB" sz="700" b="0" i="0" u="none" strike="noStrike" kern="1200" baseline="0" dirty="0">
                          <a:solidFill>
                            <a:schemeClr val="dk1"/>
                          </a:solidFill>
                          <a:latin typeface="+mn-lt"/>
                          <a:ea typeface="+mn-ea"/>
                          <a:cs typeface="+mn-cs"/>
                        </a:rPr>
                        <a:t> and </a:t>
                      </a:r>
                      <a:r>
                        <a:rPr lang="en-GB" sz="700" b="0" i="0" u="none" strike="noStrike" kern="1200" baseline="0" dirty="0" err="1">
                          <a:solidFill>
                            <a:schemeClr val="dk1"/>
                          </a:solidFill>
                          <a:latin typeface="+mn-lt"/>
                          <a:ea typeface="+mn-ea"/>
                          <a:cs typeface="+mn-cs"/>
                        </a:rPr>
                        <a:t>Balancability</a:t>
                      </a:r>
                      <a:r>
                        <a:rPr lang="en-GB" sz="700" b="0" i="0" u="none" strike="noStrike" kern="1200" baseline="0" dirty="0">
                          <a:solidFill>
                            <a:schemeClr val="dk1"/>
                          </a:solidFill>
                          <a:latin typeface="+mn-lt"/>
                          <a:ea typeface="+mn-ea"/>
                          <a:cs typeface="+mn-cs"/>
                        </a:rPr>
                        <a:t>). Teachers reporting a positive impact on wider P.E achievement due to increased ability in these areas. </a:t>
                      </a:r>
                    </a:p>
                    <a:p>
                      <a:r>
                        <a:rPr lang="en-GB" sz="700" b="0" i="0" u="none" strike="noStrike" kern="1200" baseline="0" dirty="0">
                          <a:solidFill>
                            <a:schemeClr val="dk1"/>
                          </a:solidFill>
                          <a:latin typeface="+mn-lt"/>
                          <a:ea typeface="+mn-ea"/>
                          <a:cs typeface="+mn-cs"/>
                        </a:rPr>
                        <a:t>Of our Year 6 cohort, 80% of children were able to swim by the end of the top up program. </a:t>
                      </a:r>
                      <a:r>
                        <a:rPr lang="en-GB" sz="1100" b="0" i="0" u="none" strike="noStrike" kern="1200" baseline="0" dirty="0">
                          <a:solidFill>
                            <a:schemeClr val="dk1"/>
                          </a:solidFill>
                          <a:latin typeface="+mn-lt"/>
                          <a:ea typeface="+mn-ea"/>
                          <a:cs typeface="+mn-cs"/>
                        </a:rPr>
                        <a:t>	</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Accurate tracking of groups of children who access extra curricular opportunities to judge impact. </a:t>
                      </a:r>
                    </a:p>
                    <a:p>
                      <a:endParaRPr lang="en-US" sz="700" dirty="0">
                        <a:latin typeface="Calibri" panose="020F0502020204030204" pitchFamily="34" charset="0"/>
                        <a:cs typeface="Calibri" panose="020F0502020204030204" pitchFamily="34" charset="0"/>
                      </a:endParaRPr>
                    </a:p>
                    <a:p>
                      <a:r>
                        <a:rPr lang="en-US" sz="700" dirty="0">
                          <a:latin typeface="Calibri" panose="020F0502020204030204" pitchFamily="34" charset="0"/>
                          <a:cs typeface="Calibri" panose="020F0502020204030204" pitchFamily="34" charset="0"/>
                        </a:rPr>
                        <a:t>Providing further opportunities for KS1 and SEND children to access sporting events and festivals.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5. </a:t>
                      </a:r>
                      <a:r>
                        <a:rPr lang="en-US" sz="700" dirty="0">
                          <a:effectLst/>
                          <a:latin typeface="Calibri" panose="020F0502020204030204" pitchFamily="34" charset="0"/>
                          <a:cs typeface="Calibri" panose="020F0502020204030204" pitchFamily="34" charset="0"/>
                        </a:rPr>
                        <a:t>Increasing participation in competitive sport</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700" b="0" i="0" u="none" strike="noStrike" kern="1200" baseline="0" dirty="0">
                          <a:solidFill>
                            <a:schemeClr val="dk1"/>
                          </a:solidFill>
                          <a:latin typeface="+mn-lt"/>
                          <a:ea typeface="+mn-ea"/>
                          <a:cs typeface="+mn-cs"/>
                        </a:rPr>
                        <a:t>Selected children in Key Stage Two had greater experience of competitive sports in athletics, water polo and football. This is an area for further development next year. </a:t>
                      </a:r>
                      <a:r>
                        <a:rPr lang="en-GB" sz="1134" b="0" i="0" u="none" strike="noStrike" kern="1200" baseline="0" dirty="0">
                          <a:solidFill>
                            <a:schemeClr val="dk1"/>
                          </a:solidFill>
                          <a:latin typeface="+mn-lt"/>
                          <a:ea typeface="+mn-ea"/>
                          <a:cs typeface="+mn-cs"/>
                        </a:rPr>
                        <a:t>	</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Continue to develop of competition schedule </a:t>
                      </a:r>
                    </a:p>
                    <a:p>
                      <a:endParaRPr lang="en-US" sz="7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Providing further opportunities for KS1 and SEND children to access sporting events and festivals.</a:t>
                      </a:r>
                    </a:p>
                    <a:p>
                      <a:endParaRPr lang="en-US" sz="700" dirty="0">
                        <a:latin typeface="Calibri" panose="020F0502020204030204" pitchFamily="34" charset="0"/>
                        <a:cs typeface="Calibri" panose="020F0502020204030204" pitchFamily="34" charset="0"/>
                      </a:endParaRPr>
                    </a:p>
                    <a:p>
                      <a:r>
                        <a:rPr lang="en-US" sz="700" dirty="0">
                          <a:latin typeface="Calibri" panose="020F0502020204030204" pitchFamily="34" charset="0"/>
                          <a:cs typeface="Calibri" panose="020F0502020204030204" pitchFamily="34" charset="0"/>
                        </a:rPr>
                        <a:t>Track groups of children accessing competitive events to ensure a greater number of children have the opportunity.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bl>
          </a:graphicData>
        </a:graphic>
      </p:graphicFrame>
    </p:spTree>
    <p:extLst>
      <p:ext uri="{BB962C8B-B14F-4D97-AF65-F5344CB8AC3E}">
        <p14:creationId xmlns:p14="http://schemas.microsoft.com/office/powerpoint/2010/main" val="2212214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76EB2-453F-EBD4-CAEA-C1385F926FE9}"/>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B16F9FF0-9213-3BFF-5463-418DC945D99B}"/>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04783345-C545-CED1-568E-A1725BB54AFE}"/>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Plan, monitor and evaluate (2025/2026)</a:t>
            </a:r>
          </a:p>
        </p:txBody>
      </p:sp>
      <p:sp>
        <p:nvSpPr>
          <p:cNvPr id="2" name="TextBox 1">
            <a:extLst>
              <a:ext uri="{FF2B5EF4-FFF2-40B4-BE49-F238E27FC236}">
                <a16:creationId xmlns:a16="http://schemas.microsoft.com/office/drawing/2014/main" id="{282A97B3-2922-B00E-5223-36C9D9090A0A}"/>
              </a:ext>
            </a:extLst>
          </p:cNvPr>
          <p:cNvSpPr txBox="1"/>
          <p:nvPr/>
        </p:nvSpPr>
        <p:spPr>
          <a:xfrm>
            <a:off x="241825" y="621478"/>
            <a:ext cx="5684413" cy="1657057"/>
          </a:xfrm>
          <a:prstGeom prst="rect">
            <a:avLst/>
          </a:prstGeom>
          <a:noFill/>
        </p:spPr>
        <p:txBody>
          <a:bodyPr wrap="square" rtlCol="0">
            <a:spAutoFit/>
          </a:bodyPr>
          <a:lstStyle/>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Please aim to use this as a live working document through the year. </a:t>
            </a:r>
            <a:endParaRPr lang="en-US" sz="500" dirty="0">
              <a:latin typeface="Calibri" panose="020F0502020204030204" pitchFamily="34" charset="0"/>
              <a:cs typeface="Calibri" panose="020F0502020204030204" pitchFamily="34" charset="0"/>
            </a:endParaRP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Keep returning to this to evidence adaptations and progress made through the PESSPA opportunities you provide.</a:t>
            </a:r>
            <a:endParaRPr lang="en-US" sz="500" dirty="0">
              <a:latin typeface="Calibri" panose="020F0502020204030204" pitchFamily="34" charset="0"/>
              <a:cs typeface="Calibri" panose="020F0502020204030204" pitchFamily="34" charset="0"/>
            </a:endParaRP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There is no set number of objectives you must have. </a:t>
            </a:r>
            <a:endParaRPr lang="en-US" sz="500" dirty="0">
              <a:latin typeface="Calibri" panose="020F0502020204030204" pitchFamily="34" charset="0"/>
              <a:cs typeface="Calibri" panose="020F0502020204030204" pitchFamily="34" charset="0"/>
            </a:endParaRP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Make as many or as few as you see fit that will support your aims for the year ahead. </a:t>
            </a:r>
            <a:endParaRPr lang="en-US" sz="500" dirty="0">
              <a:latin typeface="Calibri" panose="020F0502020204030204" pitchFamily="34" charset="0"/>
              <a:cs typeface="Calibri" panose="020F0502020204030204" pitchFamily="34" charset="0"/>
            </a:endParaRP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Consider which of the 5 key areas improvements will be focusing on: </a:t>
            </a:r>
          </a:p>
          <a:p>
            <a:pPr>
              <a:lnSpc>
                <a:spcPct val="124000"/>
              </a:lnSpc>
            </a:pPr>
            <a:endParaRPr lang="en-US" sz="500" dirty="0">
              <a:latin typeface="Calibri" panose="020F0502020204030204" pitchFamily="34" charset="0"/>
              <a:cs typeface="Calibri" panose="020F0502020204030204" pitchFamily="34" charset="0"/>
            </a:endParaRPr>
          </a:p>
          <a:p>
            <a:pPr>
              <a:lnSpc>
                <a:spcPct val="124000"/>
              </a:lnSpc>
            </a:pPr>
            <a:r>
              <a:rPr lang="en-US" sz="700" i="1" dirty="0">
                <a:latin typeface="Calibri" panose="020F0502020204030204" pitchFamily="34" charset="0"/>
                <a:cs typeface="Calibri" panose="020F0502020204030204" pitchFamily="34" charset="0"/>
              </a:rPr>
              <a:t>1. Increasing confidence, knowledge and skills of all staff in teaching PE and sporting activities prioritising CPD and training where needed.</a:t>
            </a:r>
          </a:p>
          <a:p>
            <a:pPr>
              <a:lnSpc>
                <a:spcPct val="124000"/>
              </a:lnSpc>
            </a:pPr>
            <a:r>
              <a:rPr lang="en-US" sz="700" i="1" dirty="0">
                <a:latin typeface="Calibri" panose="020F0502020204030204" pitchFamily="34" charset="0"/>
                <a:cs typeface="Calibri" panose="020F0502020204030204" pitchFamily="34" charset="0"/>
              </a:rPr>
              <a:t>2. Increasing engagement of all pupils in regular physical activity and sporting activities</a:t>
            </a:r>
          </a:p>
          <a:p>
            <a:pPr>
              <a:lnSpc>
                <a:spcPct val="124000"/>
              </a:lnSpc>
            </a:pPr>
            <a:r>
              <a:rPr lang="en-US" sz="700" i="1" dirty="0">
                <a:latin typeface="Calibri" panose="020F0502020204030204" pitchFamily="34" charset="0"/>
                <a:cs typeface="Calibri" panose="020F0502020204030204" pitchFamily="34" charset="0"/>
              </a:rPr>
              <a:t>3. Raising the profile of PE and sport across the school, to support whole school improvement</a:t>
            </a:r>
          </a:p>
          <a:p>
            <a:pPr>
              <a:lnSpc>
                <a:spcPct val="124000"/>
              </a:lnSpc>
            </a:pPr>
            <a:r>
              <a:rPr lang="en-US" sz="700" i="1" dirty="0">
                <a:latin typeface="Calibri" panose="020F0502020204030204" pitchFamily="34" charset="0"/>
                <a:cs typeface="Calibri" panose="020F0502020204030204" pitchFamily="34" charset="0"/>
              </a:rPr>
              <a:t>4. Offer a broader and more equal experience of a range of sports and physical activities to all pupils and ensure equal access to sport for boys and girls</a:t>
            </a:r>
          </a:p>
          <a:p>
            <a:pPr>
              <a:lnSpc>
                <a:spcPct val="124000"/>
              </a:lnSpc>
            </a:pPr>
            <a:r>
              <a:rPr lang="en-US" sz="700" i="1" dirty="0">
                <a:latin typeface="Calibri" panose="020F0502020204030204" pitchFamily="34" charset="0"/>
                <a:cs typeface="Calibri" panose="020F0502020204030204" pitchFamily="34" charset="0"/>
              </a:rPr>
              <a:t>5. Increasing participation in competitive sport</a:t>
            </a:r>
          </a:p>
        </p:txBody>
      </p:sp>
    </p:spTree>
    <p:extLst>
      <p:ext uri="{BB962C8B-B14F-4D97-AF65-F5344CB8AC3E}">
        <p14:creationId xmlns:p14="http://schemas.microsoft.com/office/powerpoint/2010/main" val="3285007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A891C-7B14-166A-A3BA-79F6E8E36AD9}"/>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83FCC5BF-69B1-8281-8BAD-88861BCEBDC1}"/>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1CFA53F3-F0F5-4362-4434-1CA64B94EA7D}"/>
              </a:ext>
            </a:extLst>
          </p:cNvPr>
          <p:cNvSpPr txBox="1"/>
          <p:nvPr/>
        </p:nvSpPr>
        <p:spPr>
          <a:xfrm>
            <a:off x="241825" y="208550"/>
            <a:ext cx="3559359" cy="461665"/>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 Increase teacher knowledge and skills.</a:t>
            </a:r>
          </a:p>
        </p:txBody>
      </p:sp>
      <p:graphicFrame>
        <p:nvGraphicFramePr>
          <p:cNvPr id="2" name="Table 1">
            <a:extLst>
              <a:ext uri="{FF2B5EF4-FFF2-40B4-BE49-F238E27FC236}">
                <a16:creationId xmlns:a16="http://schemas.microsoft.com/office/drawing/2014/main" id="{F06D8B73-1069-A20D-8F57-8B1AA064904F}"/>
              </a:ext>
            </a:extLst>
          </p:cNvPr>
          <p:cNvGraphicFramePr>
            <a:graphicFrameLocks noGrp="1"/>
          </p:cNvGraphicFramePr>
          <p:nvPr>
            <p:extLst>
              <p:ext uri="{D42A27DB-BD31-4B8C-83A1-F6EECF244321}">
                <p14:modId xmlns:p14="http://schemas.microsoft.com/office/powerpoint/2010/main" val="2998694511"/>
              </p:ext>
            </p:extLst>
          </p:nvPr>
        </p:nvGraphicFramePr>
        <p:xfrm>
          <a:off x="294842" y="694098"/>
          <a:ext cx="5530128" cy="371856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85519">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119918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700" b="1" kern="1200" dirty="0">
                          <a:solidFill>
                            <a:schemeClr val="dk1"/>
                          </a:solidFill>
                          <a:effectLst/>
                          <a:latin typeface="+mn-lt"/>
                          <a:ea typeface="+mn-ea"/>
                          <a:cs typeface="+mn-cs"/>
                        </a:rPr>
                        <a:t>Key indicator 1: </a:t>
                      </a:r>
                      <a:r>
                        <a:rPr lang="en-US" sz="700" kern="1200" dirty="0">
                          <a:solidFill>
                            <a:schemeClr val="dk1"/>
                          </a:solidFill>
                          <a:effectLst/>
                          <a:latin typeface="+mn-lt"/>
                          <a:ea typeface="+mn-ea"/>
                          <a:cs typeface="+mn-cs"/>
                        </a:rPr>
                        <a:t>Increased confidence, knowledge, and skills of all staff in teaching PE and sport.</a:t>
                      </a:r>
                      <a:endParaRPr lang="en-US" sz="2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Implementation of ‘Get Set 4 P.E’ curriculum from EYFS to year 6 for clear progression. Initial training given on INSET day in September. 2 x staff meetings through the year to explore assessment of the curriculum and an area of development identified through lesson observations in the Spring Term.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Continued support from specialist coaches in school for Dance and Gymnastics through LSSP Membership.</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P.E lessons have a clear structure and build on previous learning. Teachers are confident in their subject knowledge and correct use of vocabulary in lessons. Teachers demonstrate skills well and make appropriate adaptations.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Teachers have a better grasp of assessment in P.E and use this to inform teaching.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Lesson observations, teacher voice survey</a:t>
                      </a:r>
                    </a:p>
                    <a:p>
                      <a:pPr algn="l">
                        <a:lnSpc>
                          <a:spcPct val="100000"/>
                        </a:lnSpc>
                      </a:pPr>
                      <a:r>
                        <a:rPr lang="en-US" sz="600" dirty="0">
                          <a:solidFill>
                            <a:schemeClr val="tx1"/>
                          </a:solidFill>
                          <a:latin typeface="Calibri" panose="020F0502020204030204" pitchFamily="34" charset="0"/>
                          <a:cs typeface="Calibri" panose="020F0502020204030204" pitchFamily="34" charset="0"/>
                        </a:rPr>
                        <a:t>Assessment information from ‘Get Set 4 P.E’ platform.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285519">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1713114">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b="1" dirty="0">
                          <a:solidFill>
                            <a:schemeClr val="tx1"/>
                          </a:solidFill>
                          <a:latin typeface="Calibri" panose="020F0502020204030204" pitchFamily="34" charset="0"/>
                          <a:cs typeface="Calibri" panose="020F0502020204030204" pitchFamily="34" charset="0"/>
                        </a:rPr>
                        <a:t>‘</a:t>
                      </a:r>
                      <a:r>
                        <a:rPr lang="en-US" sz="600" b="0" dirty="0">
                          <a:solidFill>
                            <a:schemeClr val="tx1"/>
                          </a:solidFill>
                          <a:latin typeface="Calibri" panose="020F0502020204030204" pitchFamily="34" charset="0"/>
                          <a:cs typeface="Calibri" panose="020F0502020204030204" pitchFamily="34" charset="0"/>
                        </a:rPr>
                        <a:t>Get Set 4 P.E’ curriculum and platform access- £585</a:t>
                      </a:r>
                    </a:p>
                    <a:p>
                      <a:pPr algn="l">
                        <a:lnSpc>
                          <a:spcPct val="100000"/>
                        </a:lnSpc>
                      </a:pPr>
                      <a:endParaRPr lang="en-US" sz="600" b="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b="0" dirty="0">
                          <a:solidFill>
                            <a:schemeClr val="tx1"/>
                          </a:solidFill>
                          <a:latin typeface="Calibri" panose="020F0502020204030204" pitchFamily="34" charset="0"/>
                          <a:cs typeface="Calibri" panose="020F0502020204030204" pitchFamily="34" charset="0"/>
                        </a:rPr>
                        <a:t>LSSP Membership Cost- £2,400</a:t>
                      </a:r>
                    </a:p>
                    <a:p>
                      <a:pPr algn="l">
                        <a:lnSpc>
                          <a:spcPct val="100000"/>
                        </a:lnSpc>
                      </a:pPr>
                      <a:endParaRPr lang="en-US" sz="600" b="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b="0" dirty="0">
                          <a:solidFill>
                            <a:schemeClr val="tx1"/>
                          </a:solidFill>
                          <a:latin typeface="Calibri" panose="020F0502020204030204" pitchFamily="34" charset="0"/>
                          <a:cs typeface="Calibri" panose="020F0502020204030204" pitchFamily="34" charset="0"/>
                        </a:rPr>
                        <a:t>LSSP Half day specialist Dance coach- £3863</a:t>
                      </a:r>
                    </a:p>
                    <a:p>
                      <a:pPr algn="l">
                        <a:lnSpc>
                          <a:spcPct val="100000"/>
                        </a:lnSpc>
                      </a:pPr>
                      <a:endParaRPr lang="en-US" sz="600" b="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b="0" dirty="0">
                          <a:solidFill>
                            <a:schemeClr val="tx1"/>
                          </a:solidFill>
                          <a:latin typeface="Calibri" panose="020F0502020204030204" pitchFamily="34" charset="0"/>
                          <a:cs typeface="Calibri" panose="020F0502020204030204" pitchFamily="34" charset="0"/>
                        </a:rPr>
                        <a:t>Beth Tweddle Gymnastics Cost- £4,752</a:t>
                      </a:r>
                    </a:p>
                    <a:p>
                      <a:pPr algn="l">
                        <a:lnSpc>
                          <a:spcPct val="100000"/>
                        </a:lnSpc>
                      </a:pPr>
                      <a:endParaRPr lang="en-US" sz="600" b="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b="0" dirty="0">
                          <a:solidFill>
                            <a:schemeClr val="tx1"/>
                          </a:solidFill>
                          <a:latin typeface="Calibri" panose="020F0502020204030204" pitchFamily="34" charset="0"/>
                          <a:cs typeface="Calibri" panose="020F0502020204030204" pitchFamily="34" charset="0"/>
                        </a:rPr>
                        <a:t>CPD Time for Staff x 2 staff meetings – 16 teachers </a:t>
                      </a:r>
                    </a:p>
                    <a:p>
                      <a:pPr algn="l">
                        <a:lnSpc>
                          <a:spcPct val="100000"/>
                        </a:lnSpc>
                      </a:pPr>
                      <a:endParaRPr lang="en-US" sz="600" b="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b="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b="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3120658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9E3F4-B61C-457A-E840-C9EE07D9A22E}"/>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EEA956D-2CFF-5B2C-CD1B-06FDF2099C49}"/>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08956E3B-44E3-C739-9807-F5B3AC764123}"/>
              </a:ext>
            </a:extLst>
          </p:cNvPr>
          <p:cNvSpPr txBox="1"/>
          <p:nvPr/>
        </p:nvSpPr>
        <p:spPr>
          <a:xfrm>
            <a:off x="241825" y="208550"/>
            <a:ext cx="3559359" cy="461665"/>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 Increase opportunities for physical activity.</a:t>
            </a:r>
          </a:p>
        </p:txBody>
      </p:sp>
      <p:graphicFrame>
        <p:nvGraphicFramePr>
          <p:cNvPr id="2" name="Table 1">
            <a:extLst>
              <a:ext uri="{FF2B5EF4-FFF2-40B4-BE49-F238E27FC236}">
                <a16:creationId xmlns:a16="http://schemas.microsoft.com/office/drawing/2014/main" id="{3E931EEE-F173-2C9E-A785-A1E6D92FD218}"/>
              </a:ext>
            </a:extLst>
          </p:cNvPr>
          <p:cNvGraphicFramePr>
            <a:graphicFrameLocks noGrp="1"/>
          </p:cNvGraphicFramePr>
          <p:nvPr>
            <p:extLst>
              <p:ext uri="{D42A27DB-BD31-4B8C-83A1-F6EECF244321}">
                <p14:modId xmlns:p14="http://schemas.microsoft.com/office/powerpoint/2010/main" val="2543402888"/>
              </p:ext>
            </p:extLst>
          </p:nvPr>
        </p:nvGraphicFramePr>
        <p:xfrm>
          <a:off x="294842" y="694098"/>
          <a:ext cx="5530128" cy="344424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b="1" kern="1200" dirty="0">
                          <a:solidFill>
                            <a:schemeClr val="dk1"/>
                          </a:solidFill>
                          <a:effectLst/>
                          <a:latin typeface="+mn-lt"/>
                          <a:ea typeface="+mn-ea"/>
                          <a:cs typeface="+mn-cs"/>
                        </a:rPr>
                        <a:t>Key indicator 2: </a:t>
                      </a:r>
                      <a:r>
                        <a:rPr lang="en-US" sz="600" kern="1200" dirty="0">
                          <a:solidFill>
                            <a:schemeClr val="dk1"/>
                          </a:solidFill>
                          <a:effectLst/>
                          <a:latin typeface="+mn-lt"/>
                          <a:ea typeface="+mn-ea"/>
                          <a:cs typeface="+mn-cs"/>
                        </a:rPr>
                        <a:t>Increased engagement of all pupils in regular physical activity and sport.</a:t>
                      </a:r>
                    </a:p>
                    <a:p>
                      <a:pPr algn="l">
                        <a:lnSpc>
                          <a:spcPct val="100000"/>
                        </a:lnSpc>
                      </a:pPr>
                      <a:endParaRPr lang="en-US" sz="600" kern="1200" dirty="0">
                        <a:solidFill>
                          <a:schemeClr val="dk1"/>
                        </a:solidFill>
                        <a:effectLst/>
                        <a:latin typeface="+mn-lt"/>
                        <a:ea typeface="+mn-ea"/>
                        <a:cs typeface="+mn-cs"/>
                      </a:endParaRPr>
                    </a:p>
                    <a:p>
                      <a:pPr algn="l">
                        <a:lnSpc>
                          <a:spcPct val="100000"/>
                        </a:lnSpc>
                      </a:pPr>
                      <a:r>
                        <a:rPr lang="en-US" sz="600" kern="1200" dirty="0">
                          <a:solidFill>
                            <a:schemeClr val="dk1"/>
                          </a:solidFill>
                          <a:effectLst/>
                          <a:latin typeface="+mn-lt"/>
                          <a:ea typeface="+mn-ea"/>
                          <a:cs typeface="+mn-cs"/>
                        </a:rPr>
                        <a:t>An increased number of children are active for 60 minutes a day. </a:t>
                      </a:r>
                    </a:p>
                    <a:p>
                      <a:pPr algn="l">
                        <a:lnSpc>
                          <a:spcPct val="100000"/>
                        </a:lnSpc>
                      </a:pPr>
                      <a:endParaRPr lang="en-US" sz="600" kern="1200" dirty="0">
                        <a:solidFill>
                          <a:schemeClr val="dk1"/>
                        </a:solidFill>
                        <a:effectLst/>
                        <a:latin typeface="+mn-lt"/>
                        <a:ea typeface="+mn-ea"/>
                        <a:cs typeface="+mn-cs"/>
                      </a:endParaRPr>
                    </a:p>
                    <a:p>
                      <a:pPr algn="l">
                        <a:lnSpc>
                          <a:spcPct val="100000"/>
                        </a:lnSpc>
                      </a:pPr>
                      <a:r>
                        <a:rPr lang="en-US" sz="600" b="1" kern="1200" dirty="0">
                          <a:solidFill>
                            <a:schemeClr val="dk1"/>
                          </a:solidFill>
                          <a:effectLst/>
                          <a:latin typeface="+mn-lt"/>
                          <a:ea typeface="+mn-ea"/>
                          <a:cs typeface="+mn-cs"/>
                        </a:rPr>
                        <a:t>Key Indicator 5: </a:t>
                      </a:r>
                      <a:r>
                        <a:rPr lang="en-US" sz="600" kern="1200" dirty="0">
                          <a:solidFill>
                            <a:schemeClr val="dk1"/>
                          </a:solidFill>
                          <a:effectLst/>
                          <a:latin typeface="+mn-lt"/>
                          <a:ea typeface="+mn-ea"/>
                          <a:cs typeface="+mn-cs"/>
                        </a:rPr>
                        <a:t>Increased participation in competitive sport.</a:t>
                      </a:r>
                      <a:endParaRPr lang="en-US" sz="1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lvl="0" indent="-171450">
                        <a:buFont typeface="Arial" panose="020B0604020202020204" pitchFamily="34" charset="0"/>
                        <a:buChar char="•"/>
                      </a:pPr>
                      <a:r>
                        <a:rPr lang="en-US" sz="600" kern="1200" dirty="0">
                          <a:solidFill>
                            <a:schemeClr val="dk1"/>
                          </a:solidFill>
                          <a:effectLst/>
                          <a:latin typeface="+mn-lt"/>
                          <a:ea typeface="+mn-ea"/>
                          <a:cs typeface="+mn-cs"/>
                        </a:rPr>
                        <a:t>A range of extra-curricular clubs to be delivered including; football coaching, gymnastics </a:t>
                      </a:r>
                      <a:r>
                        <a:rPr lang="en-GB" sz="600" kern="1200" dirty="0">
                          <a:solidFill>
                            <a:schemeClr val="dk1"/>
                          </a:solidFill>
                          <a:effectLst/>
                          <a:latin typeface="+mn-lt"/>
                          <a:ea typeface="+mn-ea"/>
                          <a:cs typeface="+mn-cs"/>
                        </a:rPr>
                        <a:t>,d</a:t>
                      </a:r>
                      <a:r>
                        <a:rPr lang="en-US" sz="600" kern="1200" dirty="0" err="1">
                          <a:solidFill>
                            <a:schemeClr val="dk1"/>
                          </a:solidFill>
                          <a:effectLst/>
                          <a:latin typeface="+mn-lt"/>
                          <a:ea typeface="+mn-ea"/>
                          <a:cs typeface="+mn-cs"/>
                        </a:rPr>
                        <a:t>ance</a:t>
                      </a:r>
                      <a:r>
                        <a:rPr lang="en-US" sz="600" kern="1200" dirty="0">
                          <a:solidFill>
                            <a:schemeClr val="dk1"/>
                          </a:solidFill>
                          <a:effectLst/>
                          <a:latin typeface="+mn-lt"/>
                          <a:ea typeface="+mn-ea"/>
                          <a:cs typeface="+mn-cs"/>
                        </a:rPr>
                        <a:t>, </a:t>
                      </a:r>
                      <a:r>
                        <a:rPr lang="en-US" sz="600" kern="1200" dirty="0" err="1">
                          <a:solidFill>
                            <a:schemeClr val="dk1"/>
                          </a:solidFill>
                          <a:effectLst/>
                          <a:latin typeface="+mn-lt"/>
                          <a:ea typeface="+mn-ea"/>
                          <a:cs typeface="+mn-cs"/>
                        </a:rPr>
                        <a:t>multisports</a:t>
                      </a:r>
                      <a:r>
                        <a:rPr lang="en-US" sz="600" kern="1200" dirty="0">
                          <a:solidFill>
                            <a:schemeClr val="dk1"/>
                          </a:solidFill>
                          <a:effectLst/>
                          <a:latin typeface="+mn-lt"/>
                          <a:ea typeface="+mn-ea"/>
                          <a:cs typeface="+mn-cs"/>
                        </a:rPr>
                        <a:t>. </a:t>
                      </a:r>
                    </a:p>
                    <a:p>
                      <a:pPr marL="171450" lvl="0" indent="-171450">
                        <a:buFont typeface="Arial" panose="020B0604020202020204" pitchFamily="34" charset="0"/>
                        <a:buChar char="•"/>
                      </a:pPr>
                      <a:r>
                        <a:rPr lang="en-US" sz="600" kern="1200" dirty="0">
                          <a:solidFill>
                            <a:schemeClr val="dk1"/>
                          </a:solidFill>
                          <a:effectLst/>
                          <a:latin typeface="+mn-lt"/>
                          <a:ea typeface="+mn-ea"/>
                          <a:cs typeface="+mn-cs"/>
                        </a:rPr>
                        <a:t>School to take part in an increased number of internal and external  sporting competitions and events</a:t>
                      </a:r>
                      <a:r>
                        <a:rPr lang="en-GB" sz="600" kern="1200" dirty="0">
                          <a:solidFill>
                            <a:schemeClr val="dk1"/>
                          </a:solidFill>
                          <a:effectLst/>
                          <a:latin typeface="+mn-lt"/>
                          <a:ea typeface="+mn-ea"/>
                          <a:cs typeface="+mn-cs"/>
                        </a:rPr>
                        <a:t>.</a:t>
                      </a:r>
                    </a:p>
                    <a:p>
                      <a:pPr marL="171450" lvl="0" indent="-171450">
                        <a:buFont typeface="Arial" panose="020B0604020202020204" pitchFamily="34" charset="0"/>
                        <a:buChar char="•"/>
                      </a:pPr>
                      <a:r>
                        <a:rPr lang="en-US" sz="600" kern="1200" dirty="0">
                          <a:solidFill>
                            <a:schemeClr val="dk1"/>
                          </a:solidFill>
                          <a:effectLst/>
                          <a:latin typeface="+mn-lt"/>
                          <a:ea typeface="+mn-ea"/>
                          <a:cs typeface="+mn-cs"/>
                        </a:rPr>
                        <a:t>Staff training focused on staff leading games at playtimes and lunchtimes to encourage children to be physically active with a focus on fundamental movement skills. </a:t>
                      </a:r>
                    </a:p>
                    <a:p>
                      <a:pPr marL="171450" lvl="0" indent="-171450">
                        <a:buFont typeface="Arial" panose="020B0604020202020204" pitchFamily="34" charset="0"/>
                        <a:buChar char="•"/>
                      </a:pPr>
                      <a:r>
                        <a:rPr lang="en-US" sz="600" kern="1200" dirty="0">
                          <a:solidFill>
                            <a:schemeClr val="dk1"/>
                          </a:solidFill>
                          <a:effectLst/>
                          <a:latin typeface="+mn-lt"/>
                          <a:ea typeface="+mn-ea"/>
                          <a:cs typeface="+mn-cs"/>
                        </a:rPr>
                        <a:t>Use of activity trackers to target less active groups of children through in school challenges.</a:t>
                      </a:r>
                      <a:endParaRPr lang="en-GB" sz="600" kern="1200" dirty="0">
                        <a:solidFill>
                          <a:schemeClr val="dk1"/>
                        </a:solidFill>
                        <a:effectLst/>
                        <a:latin typeface="+mn-lt"/>
                        <a:ea typeface="+mn-ea"/>
                        <a:cs typeface="+mn-cs"/>
                      </a:endParaRPr>
                    </a:p>
                    <a:p>
                      <a:pPr algn="l">
                        <a:lnSpc>
                          <a:spcPct val="100000"/>
                        </a:lnSpc>
                      </a:pPr>
                      <a:endParaRPr lang="en-US" sz="5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500" dirty="0">
                          <a:solidFill>
                            <a:schemeClr val="tx1"/>
                          </a:solidFill>
                          <a:latin typeface="Calibri" panose="020F0502020204030204" pitchFamily="34" charset="0"/>
                          <a:cs typeface="Calibri" panose="020F0502020204030204" pitchFamily="34" charset="0"/>
                        </a:rPr>
                        <a:t>Increase the number of children who are active for at least 60 minutes a day resulting in better health and wellbeing for these children. </a:t>
                      </a:r>
                    </a:p>
                    <a:p>
                      <a:pPr algn="l">
                        <a:lnSpc>
                          <a:spcPct val="100000"/>
                        </a:lnSpc>
                      </a:pPr>
                      <a:endParaRPr lang="en-US" sz="500" dirty="0">
                        <a:solidFill>
                          <a:schemeClr val="tx1"/>
                        </a:solidFill>
                        <a:latin typeface="Calibri" panose="020F0502020204030204" pitchFamily="34" charset="0"/>
                        <a:cs typeface="Calibri" panose="020F0502020204030204" pitchFamily="34" charset="0"/>
                      </a:endParaRPr>
                    </a:p>
                    <a:p>
                      <a:pPr algn="l">
                        <a:lnSpc>
                          <a:spcPct val="100000"/>
                        </a:lnSpc>
                      </a:pPr>
                      <a:r>
                        <a:rPr lang="en-US" sz="500" dirty="0">
                          <a:solidFill>
                            <a:schemeClr val="tx1"/>
                          </a:solidFill>
                          <a:latin typeface="Calibri" panose="020F0502020204030204" pitchFamily="34" charset="0"/>
                          <a:cs typeface="Calibri" panose="020F0502020204030204" pitchFamily="34" charset="0"/>
                        </a:rPr>
                        <a:t>Staff have a better knowledge of supporting positive play through constructive activities focused on fundamental movement skills. This will benefit the gross motor skills of younger children and engage all children in positive playtimes. </a:t>
                      </a:r>
                    </a:p>
                    <a:p>
                      <a:pPr algn="l">
                        <a:lnSpc>
                          <a:spcPct val="100000"/>
                        </a:lnSpc>
                      </a:pPr>
                      <a:endParaRPr lang="en-US" sz="500" dirty="0">
                        <a:solidFill>
                          <a:schemeClr val="tx1"/>
                        </a:solidFill>
                        <a:latin typeface="Calibri" panose="020F0502020204030204" pitchFamily="34" charset="0"/>
                        <a:cs typeface="Calibri" panose="020F0502020204030204" pitchFamily="34" charset="0"/>
                      </a:endParaRPr>
                    </a:p>
                    <a:p>
                      <a:pPr algn="l">
                        <a:lnSpc>
                          <a:spcPct val="100000"/>
                        </a:lnSpc>
                      </a:pPr>
                      <a:r>
                        <a:rPr lang="en-US" sz="500" dirty="0">
                          <a:solidFill>
                            <a:schemeClr val="tx1"/>
                          </a:solidFill>
                          <a:latin typeface="Calibri" panose="020F0502020204030204" pitchFamily="34" charset="0"/>
                          <a:cs typeface="Calibri" panose="020F0502020204030204" pitchFamily="34" charset="0"/>
                        </a:rPr>
                        <a:t>An increased number of children across school will have access to cross curricular opportunities. These groups will be tracked to judge impact on different groups, e.g. SEND/FSM.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500" dirty="0">
                          <a:solidFill>
                            <a:schemeClr val="tx1"/>
                          </a:solidFill>
                          <a:latin typeface="Calibri" panose="020F0502020204030204" pitchFamily="34" charset="0"/>
                          <a:cs typeface="Calibri" panose="020F0502020204030204" pitchFamily="34" charset="0"/>
                        </a:rPr>
                        <a:t>Calendar and internal and external events and participation data.</a:t>
                      </a:r>
                    </a:p>
                    <a:p>
                      <a:pPr algn="l">
                        <a:lnSpc>
                          <a:spcPct val="100000"/>
                        </a:lnSpc>
                      </a:pPr>
                      <a:endParaRPr lang="en-US" sz="500" dirty="0">
                        <a:solidFill>
                          <a:schemeClr val="tx1"/>
                        </a:solidFill>
                        <a:latin typeface="Calibri" panose="020F0502020204030204" pitchFamily="34" charset="0"/>
                        <a:cs typeface="Calibri" panose="020F0502020204030204" pitchFamily="34" charset="0"/>
                      </a:endParaRPr>
                    </a:p>
                    <a:p>
                      <a:pPr algn="l">
                        <a:lnSpc>
                          <a:spcPct val="100000"/>
                        </a:lnSpc>
                      </a:pPr>
                      <a:r>
                        <a:rPr lang="en-US" sz="500" dirty="0">
                          <a:solidFill>
                            <a:schemeClr val="tx1"/>
                          </a:solidFill>
                          <a:latin typeface="Calibri" panose="020F0502020204030204" pitchFamily="34" charset="0"/>
                          <a:cs typeface="Calibri" panose="020F0502020204030204" pitchFamily="34" charset="0"/>
                        </a:rPr>
                        <a:t>Data available from </a:t>
                      </a:r>
                      <a:r>
                        <a:rPr lang="en-US" sz="500" dirty="0" err="1">
                          <a:solidFill>
                            <a:schemeClr val="tx1"/>
                          </a:solidFill>
                          <a:latin typeface="Calibri" panose="020F0502020204030204" pitchFamily="34" charset="0"/>
                          <a:cs typeface="Calibri" panose="020F0502020204030204" pitchFamily="34" charset="0"/>
                        </a:rPr>
                        <a:t>Moki</a:t>
                      </a:r>
                      <a:r>
                        <a:rPr lang="en-US" sz="500" dirty="0">
                          <a:solidFill>
                            <a:schemeClr val="tx1"/>
                          </a:solidFill>
                          <a:latin typeface="Calibri" panose="020F0502020204030204" pitchFamily="34" charset="0"/>
                          <a:cs typeface="Calibri" panose="020F0502020204030204" pitchFamily="34" charset="0"/>
                        </a:rPr>
                        <a:t> Trackers will show increased activity levels for different groups of pupils. </a:t>
                      </a:r>
                    </a:p>
                    <a:p>
                      <a:pPr algn="l">
                        <a:lnSpc>
                          <a:spcPct val="100000"/>
                        </a:lnSpc>
                      </a:pPr>
                      <a:endParaRPr lang="en-US" sz="500" dirty="0">
                        <a:solidFill>
                          <a:schemeClr val="tx1"/>
                        </a:solidFill>
                        <a:latin typeface="Calibri" panose="020F0502020204030204" pitchFamily="34" charset="0"/>
                        <a:cs typeface="Calibri" panose="020F0502020204030204" pitchFamily="34" charset="0"/>
                      </a:endParaRPr>
                    </a:p>
                    <a:p>
                      <a:pPr algn="l">
                        <a:lnSpc>
                          <a:spcPct val="100000"/>
                        </a:lnSpc>
                      </a:pPr>
                      <a:r>
                        <a:rPr lang="en-US" sz="500" dirty="0">
                          <a:solidFill>
                            <a:schemeClr val="tx1"/>
                          </a:solidFill>
                          <a:latin typeface="Calibri" panose="020F0502020204030204" pitchFamily="34" charset="0"/>
                          <a:cs typeface="Calibri" panose="020F0502020204030204" pitchFamily="34" charset="0"/>
                        </a:rPr>
                        <a:t>Observations of playtimes will show that staff leading identified games well and children are happy and engaged in positive play with their peers.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Class set of </a:t>
                      </a:r>
                      <a:r>
                        <a:rPr lang="en-US" sz="600" dirty="0" err="1">
                          <a:solidFill>
                            <a:schemeClr val="tx1"/>
                          </a:solidFill>
                          <a:latin typeface="Calibri" panose="020F0502020204030204" pitchFamily="34" charset="0"/>
                          <a:cs typeface="Calibri" panose="020F0502020204030204" pitchFamily="34" charset="0"/>
                        </a:rPr>
                        <a:t>Moki</a:t>
                      </a:r>
                      <a:r>
                        <a:rPr lang="en-US" sz="600" dirty="0">
                          <a:solidFill>
                            <a:schemeClr val="tx1"/>
                          </a:solidFill>
                          <a:latin typeface="Calibri" panose="020F0502020204030204" pitchFamily="34" charset="0"/>
                          <a:cs typeface="Calibri" panose="020F0502020204030204" pitchFamily="34" charset="0"/>
                        </a:rPr>
                        <a:t> Trackers- £760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Twilight training session for LSAs- </a:t>
                      </a:r>
                      <a:r>
                        <a:rPr lang="en-US" sz="600" kern="1200" dirty="0">
                          <a:solidFill>
                            <a:schemeClr val="tx1"/>
                          </a:solidFill>
                          <a:effectLst/>
                          <a:latin typeface="+mn-lt"/>
                          <a:ea typeface="+mn-ea"/>
                          <a:cs typeface="+mn-cs"/>
                        </a:rPr>
                        <a:t>1 x LSA twilight- x 20 LSAs</a:t>
                      </a:r>
                      <a:endParaRPr lang="en-GB" sz="600" kern="1200" dirty="0">
                        <a:solidFill>
                          <a:schemeClr val="tx1"/>
                        </a:solidFill>
                        <a:effectLst/>
                        <a:latin typeface="+mn-lt"/>
                        <a:ea typeface="+mn-ea"/>
                        <a:cs typeface="+mn-cs"/>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kern="1200" dirty="0">
                        <a:solidFill>
                          <a:schemeClr val="tx1"/>
                        </a:solidFill>
                        <a:effectLst/>
                        <a:latin typeface="+mn-lt"/>
                        <a:ea typeface="+mn-ea"/>
                        <a:cs typeface="+mn-cs"/>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kern="1200" dirty="0">
                          <a:solidFill>
                            <a:schemeClr val="tx1"/>
                          </a:solidFill>
                          <a:effectLst/>
                          <a:latin typeface="+mn-lt"/>
                          <a:ea typeface="+mn-ea"/>
                          <a:cs typeface="+mn-cs"/>
                        </a:rPr>
                        <a:t>Additional resources for outdoor play- TBC</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2920400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7B963-E288-A594-F73A-77BAB18F906B}"/>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37EF1091-D9E8-F50F-C469-7DA3DEDEB30C}"/>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D9EC24E5-DBE8-47EA-B1DE-D1192E89143D}"/>
              </a:ext>
            </a:extLst>
          </p:cNvPr>
          <p:cNvSpPr txBox="1"/>
          <p:nvPr/>
        </p:nvSpPr>
        <p:spPr>
          <a:xfrm>
            <a:off x="241825" y="208550"/>
            <a:ext cx="3559359" cy="461665"/>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 High-profile P.E and Sport in each key stage and the wider school community.</a:t>
            </a:r>
          </a:p>
        </p:txBody>
      </p:sp>
      <p:graphicFrame>
        <p:nvGraphicFramePr>
          <p:cNvPr id="2" name="Table 1">
            <a:extLst>
              <a:ext uri="{FF2B5EF4-FFF2-40B4-BE49-F238E27FC236}">
                <a16:creationId xmlns:a16="http://schemas.microsoft.com/office/drawing/2014/main" id="{0C43063D-4996-8F50-39D2-9B3391C83F21}"/>
              </a:ext>
            </a:extLst>
          </p:cNvPr>
          <p:cNvGraphicFramePr>
            <a:graphicFrameLocks noGrp="1"/>
          </p:cNvGraphicFramePr>
          <p:nvPr>
            <p:extLst>
              <p:ext uri="{D42A27DB-BD31-4B8C-83A1-F6EECF244321}">
                <p14:modId xmlns:p14="http://schemas.microsoft.com/office/powerpoint/2010/main" val="2431976812"/>
              </p:ext>
            </p:extLst>
          </p:nvPr>
        </p:nvGraphicFramePr>
        <p:xfrm>
          <a:off x="241825" y="625205"/>
          <a:ext cx="5530128" cy="373380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863869">
                  <a:extLst>
                    <a:ext uri="{9D8B030D-6E8A-4147-A177-3AD203B41FA5}">
                      <a16:colId xmlns:a16="http://schemas.microsoft.com/office/drawing/2014/main" val="3874769663"/>
                    </a:ext>
                  </a:extLst>
                </a:gridCol>
                <a:gridCol w="1910219">
                  <a:extLst>
                    <a:ext uri="{9D8B030D-6E8A-4147-A177-3AD203B41FA5}">
                      <a16:colId xmlns:a16="http://schemas.microsoft.com/office/drawing/2014/main" val="279180329"/>
                    </a:ext>
                  </a:extLst>
                </a:gridCol>
                <a:gridCol w="1249272">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89466">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1736798">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700" b="1" kern="1200" dirty="0">
                          <a:solidFill>
                            <a:schemeClr val="dk1"/>
                          </a:solidFill>
                          <a:effectLst/>
                          <a:latin typeface="+mn-lt"/>
                          <a:ea typeface="+mn-ea"/>
                          <a:cs typeface="+mn-cs"/>
                        </a:rPr>
                        <a:t>Key indicator 3: </a:t>
                      </a:r>
                      <a:r>
                        <a:rPr lang="en-US" sz="700" kern="1200" dirty="0">
                          <a:solidFill>
                            <a:schemeClr val="dk1"/>
                          </a:solidFill>
                          <a:effectLst/>
                          <a:latin typeface="+mn-lt"/>
                          <a:ea typeface="+mn-ea"/>
                          <a:cs typeface="+mn-cs"/>
                        </a:rPr>
                        <a:t>Raise the profile of PE and sport across the school, to support whole school improvement.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600" kern="1200" dirty="0">
                          <a:solidFill>
                            <a:schemeClr val="dk1"/>
                          </a:solidFill>
                          <a:effectLst/>
                          <a:latin typeface="+mn-lt"/>
                          <a:ea typeface="+mn-ea"/>
                          <a:cs typeface="+mn-cs"/>
                        </a:rPr>
                        <a:t>Recognition of achievement in P.E </a:t>
                      </a:r>
                      <a:r>
                        <a:rPr lang="en-US" sz="600" kern="1200" dirty="0" err="1">
                          <a:solidFill>
                            <a:schemeClr val="dk1"/>
                          </a:solidFill>
                          <a:effectLst/>
                          <a:latin typeface="+mn-lt"/>
                          <a:ea typeface="+mn-ea"/>
                          <a:cs typeface="+mn-cs"/>
                        </a:rPr>
                        <a:t>recognised</a:t>
                      </a:r>
                      <a:r>
                        <a:rPr lang="en-US" sz="600" kern="1200" dirty="0">
                          <a:solidFill>
                            <a:schemeClr val="dk1"/>
                          </a:solidFill>
                          <a:effectLst/>
                          <a:latin typeface="+mn-lt"/>
                          <a:ea typeface="+mn-ea"/>
                          <a:cs typeface="+mn-cs"/>
                        </a:rPr>
                        <a:t> through termly Sports Captain awards linked to our holistic approach of ‘Head, Hands and Heart’.  Children who partake in external events will be identified in weekly celebration assemblies and progress in competitions shared with whole school community.</a:t>
                      </a:r>
                      <a:endParaRPr lang="en-GB" sz="600" kern="1200" dirty="0">
                        <a:solidFill>
                          <a:schemeClr val="dk1"/>
                        </a:solidFill>
                        <a:effectLst/>
                        <a:latin typeface="+mn-lt"/>
                        <a:ea typeface="+mn-ea"/>
                        <a:cs typeface="+mn-cs"/>
                      </a:endParaRPr>
                    </a:p>
                    <a:p>
                      <a:r>
                        <a:rPr lang="en-US" sz="600" kern="1200" dirty="0">
                          <a:solidFill>
                            <a:schemeClr val="dk1"/>
                          </a:solidFill>
                          <a:effectLst/>
                          <a:latin typeface="+mn-lt"/>
                          <a:ea typeface="+mn-ea"/>
                          <a:cs typeface="+mn-cs"/>
                        </a:rPr>
                        <a:t> </a:t>
                      </a:r>
                      <a:endParaRPr lang="en-GB" sz="600" kern="1200" dirty="0">
                        <a:solidFill>
                          <a:schemeClr val="dk1"/>
                        </a:solidFill>
                        <a:effectLst/>
                        <a:latin typeface="+mn-lt"/>
                        <a:ea typeface="+mn-ea"/>
                        <a:cs typeface="+mn-cs"/>
                      </a:endParaRPr>
                    </a:p>
                    <a:p>
                      <a:r>
                        <a:rPr lang="en-US" sz="600" kern="1200" dirty="0">
                          <a:solidFill>
                            <a:schemeClr val="dk1"/>
                          </a:solidFill>
                          <a:effectLst/>
                          <a:latin typeface="+mn-lt"/>
                          <a:ea typeface="+mn-ea"/>
                          <a:cs typeface="+mn-cs"/>
                        </a:rPr>
                        <a:t> </a:t>
                      </a:r>
                      <a:endParaRPr lang="en-GB" sz="600" kern="1200" dirty="0">
                        <a:solidFill>
                          <a:schemeClr val="dk1"/>
                        </a:solidFill>
                        <a:effectLst/>
                        <a:latin typeface="+mn-lt"/>
                        <a:ea typeface="+mn-ea"/>
                        <a:cs typeface="+mn-cs"/>
                      </a:endParaRPr>
                    </a:p>
                    <a:p>
                      <a:r>
                        <a:rPr lang="en-US" sz="600" kern="1200" dirty="0">
                          <a:solidFill>
                            <a:schemeClr val="dk1"/>
                          </a:solidFill>
                          <a:effectLst/>
                          <a:latin typeface="+mn-lt"/>
                          <a:ea typeface="+mn-ea"/>
                          <a:cs typeface="+mn-cs"/>
                        </a:rPr>
                        <a:t>Planning of whole school themed events for example ‘Healthy Me’ Week, Sports Days and inter-school competitions. </a:t>
                      </a:r>
                    </a:p>
                    <a:p>
                      <a:endParaRPr lang="en-US" sz="600" kern="1200" dirty="0">
                        <a:solidFill>
                          <a:schemeClr val="dk1"/>
                        </a:solidFill>
                        <a:effectLst/>
                        <a:latin typeface="+mn-lt"/>
                        <a:ea typeface="+mn-ea"/>
                        <a:cs typeface="+mn-cs"/>
                      </a:endParaRPr>
                    </a:p>
                    <a:p>
                      <a:pPr lvl="0"/>
                      <a:r>
                        <a:rPr lang="en-US" sz="600" kern="1200" dirty="0">
                          <a:solidFill>
                            <a:schemeClr val="dk1"/>
                          </a:solidFill>
                          <a:effectLst/>
                          <a:latin typeface="+mn-lt"/>
                          <a:ea typeface="+mn-ea"/>
                          <a:cs typeface="+mn-cs"/>
                        </a:rPr>
                        <a:t>Promote opportunities for families to be active together through additional school events throughout year:</a:t>
                      </a:r>
                      <a:endParaRPr lang="en-GB" sz="600" kern="1200" dirty="0">
                        <a:solidFill>
                          <a:schemeClr val="dk1"/>
                        </a:solidFill>
                        <a:effectLst/>
                        <a:latin typeface="+mn-lt"/>
                        <a:ea typeface="+mn-ea"/>
                        <a:cs typeface="+mn-cs"/>
                      </a:endParaRPr>
                    </a:p>
                    <a:p>
                      <a:pPr lvl="0"/>
                      <a:r>
                        <a:rPr lang="en-US" sz="600" kern="1200" dirty="0">
                          <a:solidFill>
                            <a:schemeClr val="dk1"/>
                          </a:solidFill>
                          <a:effectLst/>
                          <a:latin typeface="+mn-lt"/>
                          <a:ea typeface="+mn-ea"/>
                          <a:cs typeface="+mn-cs"/>
                        </a:rPr>
                        <a:t>Santa Dash </a:t>
                      </a:r>
                      <a:endParaRPr lang="en-GB" sz="600" kern="1200" dirty="0">
                        <a:solidFill>
                          <a:schemeClr val="dk1"/>
                        </a:solidFill>
                        <a:effectLst/>
                        <a:latin typeface="+mn-lt"/>
                        <a:ea typeface="+mn-ea"/>
                        <a:cs typeface="+mn-cs"/>
                      </a:endParaRPr>
                    </a:p>
                    <a:p>
                      <a:pPr lvl="0"/>
                      <a:r>
                        <a:rPr lang="en-US" sz="600" kern="1200" dirty="0">
                          <a:solidFill>
                            <a:schemeClr val="dk1"/>
                          </a:solidFill>
                          <a:effectLst/>
                          <a:latin typeface="+mn-lt"/>
                          <a:ea typeface="+mn-ea"/>
                          <a:cs typeface="+mn-cs"/>
                        </a:rPr>
                        <a:t>Wake Up Shake Up mornings </a:t>
                      </a:r>
                      <a:endParaRPr lang="en-GB" sz="600" kern="1200" dirty="0">
                        <a:solidFill>
                          <a:schemeClr val="dk1"/>
                        </a:solidFill>
                        <a:effectLst/>
                        <a:latin typeface="+mn-lt"/>
                        <a:ea typeface="+mn-ea"/>
                        <a:cs typeface="+mn-cs"/>
                      </a:endParaRPr>
                    </a:p>
                    <a:p>
                      <a:pPr lvl="0"/>
                      <a:r>
                        <a:rPr lang="en-US" sz="600" kern="1200" dirty="0">
                          <a:solidFill>
                            <a:schemeClr val="dk1"/>
                          </a:solidFill>
                          <a:effectLst/>
                          <a:latin typeface="+mn-lt"/>
                          <a:ea typeface="+mn-ea"/>
                          <a:cs typeface="+mn-cs"/>
                        </a:rPr>
                        <a:t>After-school agility sessions </a:t>
                      </a:r>
                      <a:endParaRPr lang="en-GB" sz="600" kern="1200" dirty="0">
                        <a:solidFill>
                          <a:schemeClr val="dk1"/>
                        </a:solidFill>
                        <a:effectLst/>
                        <a:latin typeface="+mn-lt"/>
                        <a:ea typeface="+mn-ea"/>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600" dirty="0">
                          <a:solidFill>
                            <a:schemeClr val="tx1"/>
                          </a:solidFill>
                          <a:latin typeface="Calibri" panose="020F0502020204030204" pitchFamily="34" charset="0"/>
                          <a:cs typeface="Calibri" panose="020F0502020204030204" pitchFamily="34" charset="0"/>
                        </a:rPr>
                        <a:t>By celebrating all aspects of P.E and sporting achievement we are encouraging more pupils to enjoy movement and physical activity.</a:t>
                      </a:r>
                    </a:p>
                    <a:p>
                      <a:endParaRPr lang="en-US" sz="600" dirty="0">
                        <a:solidFill>
                          <a:schemeClr val="tx1"/>
                        </a:solidFill>
                        <a:latin typeface="Calibri" panose="020F0502020204030204" pitchFamily="34" charset="0"/>
                        <a:cs typeface="Calibri" panose="020F0502020204030204" pitchFamily="34" charset="0"/>
                      </a:endParaRPr>
                    </a:p>
                    <a:p>
                      <a:r>
                        <a:rPr lang="en-US" sz="600" dirty="0">
                          <a:solidFill>
                            <a:schemeClr val="tx1"/>
                          </a:solidFill>
                          <a:latin typeface="Calibri" panose="020F0502020204030204" pitchFamily="34" charset="0"/>
                          <a:cs typeface="Calibri" panose="020F0502020204030204" pitchFamily="34" charset="0"/>
                        </a:rPr>
                        <a:t>All pupils will be developed in their physical, cognitive, social and emotional learning, therefore improving attainment data in PE and across the school.</a:t>
                      </a:r>
                    </a:p>
                    <a:p>
                      <a:endParaRPr lang="en-US" sz="600" dirty="0">
                        <a:solidFill>
                          <a:schemeClr val="tx1"/>
                        </a:solidFill>
                        <a:latin typeface="Calibri" panose="020F0502020204030204" pitchFamily="34" charset="0"/>
                        <a:cs typeface="Calibri" panose="020F0502020204030204" pitchFamily="34" charset="0"/>
                      </a:endParaRPr>
                    </a:p>
                    <a:p>
                      <a:r>
                        <a:rPr lang="en-US" sz="600" dirty="0">
                          <a:solidFill>
                            <a:schemeClr val="tx1"/>
                          </a:solidFill>
                          <a:latin typeface="Calibri" panose="020F0502020204030204" pitchFamily="34" charset="0"/>
                          <a:cs typeface="Calibri" panose="020F0502020204030204" pitchFamily="34" charset="0"/>
                        </a:rPr>
                        <a:t>Pupils are inspired to be more active, therefore supporting the target for an increased % of  pupils to be active on average 60 minutes a day.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Record of achievement to be kept and shared termly in a P.E/Sporting newsletter.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Pupil voice shows an increase in positive attitudes towards physical activity.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289466">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1230232">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b="0" dirty="0">
                          <a:solidFill>
                            <a:schemeClr val="tx1"/>
                          </a:solidFill>
                          <a:latin typeface="Calibri" panose="020F0502020204030204" pitchFamily="34" charset="0"/>
                          <a:cs typeface="Calibri" panose="020F0502020204030204" pitchFamily="34" charset="0"/>
                        </a:rPr>
                        <a:t>Sports Captain badges and certificates- £87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Resources to support whole school events - £1000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28838644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87E17630A9E74184FA5719CAC90925" ma:contentTypeVersion="8" ma:contentTypeDescription="Create a new document." ma:contentTypeScope="" ma:versionID="9767be0b9b20b477e5d3007f2ecf9736">
  <xsd:schema xmlns:xsd="http://www.w3.org/2001/XMLSchema" xmlns:xs="http://www.w3.org/2001/XMLSchema" xmlns:p="http://schemas.microsoft.com/office/2006/metadata/properties" xmlns:ns2="c6373a92-2eee-4d26-b2fd-a0c857bf6924" targetNamespace="http://schemas.microsoft.com/office/2006/metadata/properties" ma:root="true" ma:fieldsID="3d9691f7b76ba73b3f0aa4c4e62e4f52" ns2:_="">
    <xsd:import namespace="c6373a92-2eee-4d26-b2fd-a0c857bf692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373a92-2eee-4d26-b2fd-a0c857bf69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FA437B-B289-4A88-998D-A4DDAB711742}"/>
</file>

<file path=customXml/itemProps2.xml><?xml version="1.0" encoding="utf-8"?>
<ds:datastoreItem xmlns:ds="http://schemas.openxmlformats.org/officeDocument/2006/customXml" ds:itemID="{CD54580F-05C2-463D-A084-6805788421E1}"/>
</file>

<file path=customXml/itemProps3.xml><?xml version="1.0" encoding="utf-8"?>
<ds:datastoreItem xmlns:ds="http://schemas.openxmlformats.org/officeDocument/2006/customXml" ds:itemID="{5AF25911-8DA3-4E68-AE02-7DCD5D5421AA}"/>
</file>

<file path=docProps/app.xml><?xml version="1.0" encoding="utf-8"?>
<Properties xmlns="http://schemas.openxmlformats.org/officeDocument/2006/extended-properties" xmlns:vt="http://schemas.openxmlformats.org/officeDocument/2006/docPropsVTypes">
  <Template>Office Theme</Template>
  <TotalTime>2589</TotalTime>
  <Words>2907</Words>
  <Application>Microsoft Office PowerPoint</Application>
  <PresentationFormat>Custom</PresentationFormat>
  <Paragraphs>363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Rock</dc:creator>
  <cp:lastModifiedBy>Lucy Hearnshaw</cp:lastModifiedBy>
  <cp:revision>14</cp:revision>
  <dcterms:created xsi:type="dcterms:W3CDTF">2025-10-08T18:09:30Z</dcterms:created>
  <dcterms:modified xsi:type="dcterms:W3CDTF">2025-12-11T08:44:54Z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0x0101007287E17630A9E74184FA5719CAC90925</vt:lpwstr>
  </property>
</Properties>
</file>