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2" r:id="rId1"/>
  </p:sldMasterIdLst>
  <p:sldIdLst>
    <p:sldId id="303" r:id="rId2"/>
    <p:sldId id="304" r:id="rId3"/>
    <p:sldId id="308" r:id="rId4"/>
    <p:sldId id="263" r:id="rId5"/>
    <p:sldId id="267" r:id="rId6"/>
    <p:sldId id="266" r:id="rId7"/>
    <p:sldId id="270" r:id="rId8"/>
    <p:sldId id="273" r:id="rId9"/>
    <p:sldId id="301" r:id="rId10"/>
    <p:sldId id="300" r:id="rId11"/>
    <p:sldId id="274" r:id="rId12"/>
    <p:sldId id="275" r:id="rId13"/>
    <p:sldId id="282" r:id="rId14"/>
    <p:sldId id="283" r:id="rId15"/>
    <p:sldId id="284" r:id="rId16"/>
    <p:sldId id="285" r:id="rId17"/>
    <p:sldId id="286" r:id="rId18"/>
    <p:sldId id="287" r:id="rId19"/>
  </p:sldIdLst>
  <p:sldSz cx="9144000" cy="6858000" type="screen4x3"/>
  <p:notesSz cx="6858000" cy="9144000"/>
  <p:embeddedFontLst>
    <p:embeddedFont>
      <p:font typeface="Sassoon Infant Md" panose="02000603050000020003" charset="0"/>
      <p:regular r:id="rId20"/>
    </p:embeddedFont>
    <p:embeddedFont>
      <p:font typeface="Tuffy" panose="020B0603060100000000" charset="0"/>
      <p:regular r:id="rId21"/>
      <p:bold r:id="rId22"/>
      <p:italic r:id="rId23"/>
      <p:boldItalic r:id="rId24"/>
    </p:embeddedFont>
    <p:embeddedFont>
      <p:font typeface="Comic Sans MS" panose="030F0702030302020204" pitchFamily="66" charset="0"/>
      <p:regular r:id="rId25"/>
      <p:bold r:id="rId26"/>
      <p:italic r:id="rId27"/>
      <p:boldItalic r:id="rId28"/>
    </p:embeddedFont>
    <p:embeddedFont>
      <p:font typeface="Twinkl SemiBold" pitchFamily="2" charset="0"/>
      <p:bold r:id="rId29"/>
    </p:embeddedFont>
    <p:embeddedFont>
      <p:font typeface="Sassoon Infant Rg" panose="02000503030000020003" pitchFamily="50" charset="0"/>
      <p:regular r:id="rId30"/>
      <p:bold r:id="rId31"/>
    </p:embeddedFont>
    <p:embeddedFont>
      <p:font typeface="Twinkl" panose="020B0604020202020204" pitchFamily="2" charset="0"/>
      <p:regular r:id="rId32"/>
      <p:bold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pos="295" userDrawn="1">
          <p15:clr>
            <a:srgbClr val="A4A3A4"/>
          </p15:clr>
        </p15:guide>
        <p15:guide id="4" pos="476" userDrawn="1">
          <p15:clr>
            <a:srgbClr val="A4A3A4"/>
          </p15:clr>
        </p15:guide>
        <p15:guide id="5" pos="5284" userDrawn="1">
          <p15:clr>
            <a:srgbClr val="A4A3A4"/>
          </p15:clr>
        </p15:guide>
        <p15:guide id="6" pos="5443" userDrawn="1">
          <p15:clr>
            <a:srgbClr val="A4A3A4"/>
          </p15:clr>
        </p15:guide>
        <p15:guide id="7" orient="horz" pos="323" userDrawn="1">
          <p15:clr>
            <a:srgbClr val="A4A3A4"/>
          </p15:clr>
        </p15:guide>
        <p15:guide id="8" orient="horz" pos="459" userDrawn="1">
          <p15:clr>
            <a:srgbClr val="A4A3A4"/>
          </p15:clr>
        </p15:guide>
        <p15:guide id="9" orient="horz" pos="3997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88" d="100"/>
          <a:sy n="88" d="100"/>
        </p:scale>
        <p:origin x="1291" y="62"/>
      </p:cViewPr>
      <p:guideLst>
        <p:guide orient="horz" pos="2160"/>
        <p:guide pos="2880"/>
        <p:guide pos="295"/>
        <p:guide pos="476"/>
        <p:guide pos="5284"/>
        <p:guide pos="5443"/>
        <p:guide orient="horz" pos="323"/>
        <p:guide orient="horz" pos="459"/>
        <p:guide orient="horz" pos="3997"/>
        <p:guide orient="horz" pos="383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21" Type="http://schemas.openxmlformats.org/officeDocument/2006/relationships/font" Target="fonts/font2.fntdata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6725" y="1122363"/>
            <a:ext cx="8201025" cy="2387600"/>
          </a:xfrm>
        </p:spPr>
        <p:txBody>
          <a:bodyPr>
            <a:normAutofit/>
          </a:bodyPr>
          <a:lstStyle>
            <a:lvl1pPr algn="ctr">
              <a:defRPr sz="4000"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6725" y="3602038"/>
            <a:ext cx="8201025" cy="1655762"/>
          </a:xfrm>
        </p:spPr>
        <p:txBody>
          <a:bodyPr/>
          <a:lstStyle>
            <a:lvl1pPr marL="0" indent="0" algn="ctr">
              <a:buNone/>
              <a:defRPr sz="2400">
                <a:latin typeface="Twinkl" pitchFamily="2" charset="0"/>
                <a:ea typeface="Sassoon Infant Rg" panose="02000503030000020003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22864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249" y="549275"/>
            <a:ext cx="8181975" cy="1325563"/>
          </a:xfrm>
          <a:noFill/>
          <a:ln>
            <a:noFill/>
          </a:ln>
        </p:spPr>
        <p:txBody>
          <a:bodyPr>
            <a:normAutofit/>
          </a:bodyPr>
          <a:lstStyle>
            <a:lvl1pPr>
              <a:defRPr sz="4000" b="1"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1012" y="2014537"/>
            <a:ext cx="8181975" cy="4351338"/>
          </a:xfrm>
          <a:noFill/>
          <a:ln>
            <a:noFill/>
          </a:ln>
        </p:spPr>
        <p:txBody>
          <a:bodyPr/>
          <a:lstStyle>
            <a:lvl1pPr>
              <a:defRPr sz="1800">
                <a:latin typeface="Twinkl" pitchFamily="2" charset="0"/>
                <a:ea typeface="Sassoon Infant Rg" panose="02000503030000020003" pitchFamily="50" charset="0"/>
              </a:defRPr>
            </a:lvl1pPr>
            <a:lvl2pPr>
              <a:defRPr sz="1600">
                <a:latin typeface="Twinkl" pitchFamily="2" charset="0"/>
                <a:ea typeface="Sassoon Infant Rg" panose="02000503030000020003" pitchFamily="50" charset="0"/>
              </a:defRPr>
            </a:lvl2pPr>
            <a:lvl3pPr>
              <a:defRPr sz="1400">
                <a:latin typeface="Twinkl" pitchFamily="2" charset="0"/>
                <a:ea typeface="Sassoon Infant Rg" panose="02000503030000020003" pitchFamily="50" charset="0"/>
              </a:defRPr>
            </a:lvl3pPr>
            <a:lvl4pPr>
              <a:defRPr sz="1400">
                <a:latin typeface="Twinkl" pitchFamily="2" charset="0"/>
                <a:ea typeface="Sassoon Infant Rg" panose="02000503030000020003" pitchFamily="50" charset="0"/>
              </a:defRPr>
            </a:lvl4pPr>
            <a:lvl5pPr>
              <a:defRPr sz="1400">
                <a:latin typeface="Twinkl" pitchFamily="2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07851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ni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2359034"/>
            <a:ext cx="8064500" cy="655294"/>
          </a:xfrm>
          <a:noFill/>
          <a:ln>
            <a:noFill/>
          </a:ln>
        </p:spPr>
        <p:txBody>
          <a:bodyPr>
            <a:noAutofit/>
          </a:bodyPr>
          <a:lstStyle>
            <a:lvl1pPr algn="ctr">
              <a:defRPr sz="6600" b="1">
                <a:solidFill>
                  <a:schemeClr val="bg1"/>
                </a:solidFill>
                <a:latin typeface="Tuffy" panose="020B0603060100000000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654969" y="3199950"/>
            <a:ext cx="5834062" cy="543989"/>
          </a:xfrm>
          <a:noFill/>
          <a:ln>
            <a:noFill/>
          </a:ln>
        </p:spPr>
        <p:txBody>
          <a:bodyPr anchor="ctr" anchorCtr="1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Tuffy" panose="020B0603060100000000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438054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11693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3162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870315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ole Clas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Whole Clas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70899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ividual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Individual Work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45072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ir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Pair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32547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lking Partner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Talking Partner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02619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up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Group Work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01268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ntal and Oral Starter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1382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ssesment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197" y="2153354"/>
            <a:ext cx="8220075" cy="4242683"/>
          </a:xfrm>
        </p:spPr>
        <p:txBody>
          <a:bodyPr/>
          <a:lstStyle>
            <a:lvl1pPr>
              <a:defRPr sz="1800">
                <a:latin typeface="Twinkl" pitchFamily="2" charset="0"/>
                <a:ea typeface="Sassoon Infant Rg" panose="02000503030000020003" pitchFamily="50" charset="0"/>
              </a:defRPr>
            </a:lvl1pPr>
            <a:lvl2pPr>
              <a:defRPr sz="1600">
                <a:latin typeface="Twinkl" pitchFamily="2" charset="0"/>
                <a:ea typeface="Sassoon Infant Rg" panose="02000503030000020003" pitchFamily="50" charset="0"/>
              </a:defRPr>
            </a:lvl2pPr>
            <a:lvl3pPr>
              <a:defRPr sz="1400">
                <a:latin typeface="Twinkl" pitchFamily="2" charset="0"/>
                <a:ea typeface="Sassoon Infant Rg" panose="02000503030000020003" pitchFamily="50" charset="0"/>
              </a:defRPr>
            </a:lvl3pPr>
            <a:lvl4pPr>
              <a:defRPr sz="1400">
                <a:latin typeface="Twinkl" pitchFamily="2" charset="0"/>
                <a:ea typeface="Sassoon Infant Rg" panose="02000503030000020003" pitchFamily="50" charset="0"/>
              </a:defRPr>
            </a:lvl4pPr>
            <a:lvl5pPr>
              <a:defRPr sz="1400">
                <a:latin typeface="Twinkl" pitchFamily="2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198" y="485773"/>
            <a:ext cx="8220075" cy="1595581"/>
          </a:xfrm>
        </p:spPr>
        <p:txBody>
          <a:bodyPr>
            <a:normAutofit/>
          </a:bodyPr>
          <a:lstStyle>
            <a:lvl1pPr>
              <a:defRPr sz="3600" b="0"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29110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90538" y="695325"/>
            <a:ext cx="8162925" cy="11509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90538" y="1957388"/>
            <a:ext cx="8162925" cy="4387850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US" altLang="en-US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915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kern="1200">
          <a:solidFill>
            <a:srgbClr val="1C1C1C"/>
          </a:solidFill>
          <a:latin typeface="Twinkl SemiBold" pitchFamily="2" charset="0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1C1C1C"/>
          </a:solidFill>
          <a:latin typeface="Twinkl SemiBold" pitchFamily="2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1C1C1C"/>
          </a:solidFill>
          <a:latin typeface="Twinkl SemiBold" pitchFamily="2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1C1C1C"/>
          </a:solidFill>
          <a:latin typeface="Twinkl SemiBold" pitchFamily="2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1C1C1C"/>
          </a:solidFill>
          <a:latin typeface="Twinkl SemiBold" pitchFamily="2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A38BC3-AC51-4AF1-A294-C994D245E3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" y="1505399"/>
            <a:ext cx="8839200" cy="4642333"/>
          </a:xfrm>
        </p:spPr>
        <p:txBody>
          <a:bodyPr>
            <a:normAutofit/>
          </a:bodyPr>
          <a:lstStyle/>
          <a:p>
            <a:r>
              <a:rPr lang="en-GB" sz="4400" u="sng" dirty="0">
                <a:latin typeface="Comic Sans MS" panose="030F0702030302020204" pitchFamily="66" charset="0"/>
              </a:rPr>
              <a:t/>
            </a:r>
            <a:br>
              <a:rPr lang="en-GB" sz="4400" u="sng" dirty="0">
                <a:latin typeface="Comic Sans MS" panose="030F0702030302020204" pitchFamily="66" charset="0"/>
              </a:rPr>
            </a:br>
            <a:r>
              <a:rPr lang="en-GB" sz="4400" u="sng" dirty="0">
                <a:latin typeface="Comic Sans MS" panose="030F0702030302020204" pitchFamily="66" charset="0"/>
              </a:rPr>
              <a:t/>
            </a:r>
            <a:br>
              <a:rPr lang="en-GB" sz="4400" u="sng" dirty="0">
                <a:latin typeface="Comic Sans MS" panose="030F0702030302020204" pitchFamily="66" charset="0"/>
              </a:rPr>
            </a:br>
            <a:r>
              <a:rPr lang="en-GB" sz="3600" u="sng" dirty="0">
                <a:latin typeface="Comic Sans MS" panose="030F0702030302020204" pitchFamily="66" charset="0"/>
              </a:rPr>
              <a:t>WALT: to tell the time to the nearest five minutes on analogue clocks </a:t>
            </a:r>
            <a:r>
              <a:rPr lang="en-GB" sz="3600" dirty="0">
                <a:latin typeface="Comic Sans MS" panose="030F0702030302020204" pitchFamily="66" charset="0"/>
              </a:rPr>
              <a:t/>
            </a:r>
            <a:br>
              <a:rPr lang="en-GB" sz="3600" dirty="0">
                <a:latin typeface="Comic Sans MS" panose="030F0702030302020204" pitchFamily="66" charset="0"/>
              </a:rPr>
            </a:br>
            <a:r>
              <a:rPr lang="en-GB" sz="3600" u="sng" dirty="0">
                <a:latin typeface="Comic Sans MS" panose="030F0702030302020204" pitchFamily="66" charset="0"/>
              </a:rPr>
              <a:t>(past times)</a:t>
            </a:r>
            <a:r>
              <a:rPr lang="en-GB" sz="3600" dirty="0">
                <a:latin typeface="Comic Sans MS" panose="030F0702030302020204" pitchFamily="66" charset="0"/>
              </a:rPr>
              <a:t/>
            </a:r>
            <a:br>
              <a:rPr lang="en-GB" sz="3600" dirty="0">
                <a:latin typeface="Comic Sans MS" panose="030F0702030302020204" pitchFamily="66" charset="0"/>
              </a:rPr>
            </a:br>
            <a:endParaRPr lang="en-GB" sz="3600" dirty="0">
              <a:latin typeface="Comic Sans MS" panose="030F0702030302020204" pitchFamily="66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05493B-424B-4779-883B-166812AC51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494" y="532635"/>
            <a:ext cx="1963082" cy="23471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F576A93-FD22-4667-BAB3-82512F06CE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6424" y="532635"/>
            <a:ext cx="1963082" cy="234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3686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755650" y="1991605"/>
            <a:ext cx="7632700" cy="4101377"/>
            <a:chOff x="755650" y="1991605"/>
            <a:chExt cx="7632700" cy="410137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55" t="1058" r="18155" b="49999"/>
            <a:stretch/>
          </p:blipFill>
          <p:spPr>
            <a:xfrm>
              <a:off x="755650" y="1991762"/>
              <a:ext cx="7632700" cy="4101220"/>
            </a:xfrm>
            <a:prstGeom prst="rect">
              <a:avLst/>
            </a:prstGeom>
          </p:spPr>
        </p:pic>
        <p:grpSp>
          <p:nvGrpSpPr>
            <p:cNvPr id="17" name="Group 16"/>
            <p:cNvGrpSpPr/>
            <p:nvPr/>
          </p:nvGrpSpPr>
          <p:grpSpPr>
            <a:xfrm>
              <a:off x="755650" y="1991605"/>
              <a:ext cx="5603336" cy="4101220"/>
              <a:chOff x="755650" y="1991605"/>
              <a:chExt cx="5603336" cy="4101220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516" t="753" r="17259" b="2990"/>
              <a:stretch/>
            </p:blipFill>
            <p:spPr>
              <a:xfrm>
                <a:off x="3262354" y="2257813"/>
                <a:ext cx="3096632" cy="3089294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grpSp>
            <p:nvGrpSpPr>
              <p:cNvPr id="12" name="Group 11"/>
              <p:cNvGrpSpPr/>
              <p:nvPr/>
            </p:nvGrpSpPr>
            <p:grpSpPr>
              <a:xfrm>
                <a:off x="755650" y="1991605"/>
                <a:ext cx="1806373" cy="1892175"/>
                <a:chOff x="753428" y="1991549"/>
                <a:chExt cx="2453489" cy="2570029"/>
              </a:xfr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pic>
              <p:nvPicPr>
                <p:cNvPr id="10" name="Picture 9"/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7751" t="7156"/>
                <a:stretch/>
              </p:blipFill>
              <p:spPr>
                <a:xfrm>
                  <a:off x="753428" y="1991762"/>
                  <a:ext cx="2062040" cy="2186821"/>
                </a:xfrm>
                <a:prstGeom prst="rect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pic>
              <p:nvPicPr>
                <p:cNvPr id="11" name="Picture 10"/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1356" b="40348"/>
                <a:stretch/>
              </p:blipFill>
              <p:spPr>
                <a:xfrm rot="5400000">
                  <a:off x="695158" y="2049819"/>
                  <a:ext cx="2570029" cy="2453489"/>
                </a:xfrm>
                <a:prstGeom prst="rect">
                  <a:avLst/>
                </a:prstGeom>
                <a:effectLst/>
              </p:spPr>
            </p:pic>
          </p:grpSp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358" b="38367"/>
              <a:stretch/>
            </p:blipFill>
            <p:spPr>
              <a:xfrm>
                <a:off x="755650" y="4359352"/>
                <a:ext cx="2882337" cy="1733473"/>
              </a:xfrm>
              <a:prstGeom prst="rect">
                <a:avLst/>
              </a:prstGeom>
            </p:spPr>
          </p:pic>
        </p:grpSp>
      </p:grpSp>
      <p:grpSp>
        <p:nvGrpSpPr>
          <p:cNvPr id="18" name="Group 17"/>
          <p:cNvGrpSpPr/>
          <p:nvPr/>
        </p:nvGrpSpPr>
        <p:grpSpPr>
          <a:xfrm>
            <a:off x="7155715" y="2194728"/>
            <a:ext cx="1003333" cy="1003333"/>
            <a:chOff x="7216189" y="2047613"/>
            <a:chExt cx="1127944" cy="1127944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9" name="Oval 18"/>
            <p:cNvSpPr/>
            <p:nvPr/>
          </p:nvSpPr>
          <p:spPr>
            <a:xfrm>
              <a:off x="7216189" y="2047613"/>
              <a:ext cx="1127944" cy="1127944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7256507" y="2400382"/>
              <a:ext cx="1047306" cy="422405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dirty="0">
                  <a:latin typeface="Twinkl" pitchFamily="50" charset="0"/>
                </a:rPr>
                <a:t>hide hint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7155715" y="2194728"/>
            <a:ext cx="1003333" cy="1003333"/>
            <a:chOff x="7216189" y="2047613"/>
            <a:chExt cx="1127944" cy="1127944"/>
          </a:xfrm>
        </p:grpSpPr>
        <p:sp>
          <p:nvSpPr>
            <p:cNvPr id="31" name="Oval 30"/>
            <p:cNvSpPr/>
            <p:nvPr/>
          </p:nvSpPr>
          <p:spPr>
            <a:xfrm>
              <a:off x="7216189" y="2047613"/>
              <a:ext cx="1127944" cy="1127944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7256507" y="2400382"/>
              <a:ext cx="1047306" cy="422405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dirty="0">
                  <a:latin typeface="Twinkl" pitchFamily="50" charset="0"/>
                </a:rPr>
                <a:t>hint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755650" y="1419758"/>
            <a:ext cx="7632700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>
                <a:latin typeface="Twinkl" pitchFamily="50" charset="0"/>
              </a:rPr>
              <a:t>What time is it?</a:t>
            </a:r>
          </a:p>
        </p:txBody>
      </p:sp>
      <p:sp>
        <p:nvSpPr>
          <p:cNvPr id="3" name="Rectangle 2"/>
          <p:cNvSpPr/>
          <p:nvPr/>
        </p:nvSpPr>
        <p:spPr>
          <a:xfrm>
            <a:off x="1405268" y="716162"/>
            <a:ext cx="6333465" cy="55399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3500" dirty="0">
                <a:latin typeface="+mj-lt"/>
              </a:rPr>
              <a:t>Telling the Time Past the Hour</a:t>
            </a:r>
            <a:endParaRPr lang="en-GB" sz="3500" dirty="0">
              <a:latin typeface="+mj-lt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16" t="202" r="11995" b="19183"/>
          <a:stretch/>
        </p:blipFill>
        <p:spPr>
          <a:xfrm rot="7182235">
            <a:off x="4764733" y="2475304"/>
            <a:ext cx="116936" cy="267840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95" t="14093" r="6895" b="33036"/>
          <a:stretch/>
        </p:blipFill>
        <p:spPr>
          <a:xfrm rot="4255979">
            <a:off x="4762357" y="2939814"/>
            <a:ext cx="136736" cy="1756668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5731876" y="2223393"/>
            <a:ext cx="692905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r>
              <a:rPr lang="en-GB" dirty="0">
                <a:latin typeface="Twinkl" pitchFamily="50" charset="0"/>
              </a:rPr>
              <a:t>5 past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227397" y="2839791"/>
            <a:ext cx="734708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r>
              <a:rPr lang="en-GB" dirty="0">
                <a:latin typeface="Twinkl" pitchFamily="50" charset="0"/>
              </a:rPr>
              <a:t>10 past</a:t>
            </a:r>
          </a:p>
        </p:txBody>
      </p:sp>
      <p:sp>
        <p:nvSpPr>
          <p:cNvPr id="25" name="Rectangle 24"/>
          <p:cNvSpPr/>
          <p:nvPr/>
        </p:nvSpPr>
        <p:spPr>
          <a:xfrm>
            <a:off x="6424781" y="3452758"/>
            <a:ext cx="1632793" cy="69940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r>
              <a:rPr lang="en-GB" dirty="0">
                <a:latin typeface="Twinkl" pitchFamily="50" charset="0"/>
              </a:rPr>
              <a:t>15 minutes past</a:t>
            </a:r>
          </a:p>
          <a:p>
            <a:r>
              <a:rPr lang="en-GB" dirty="0">
                <a:latin typeface="Twinkl" pitchFamily="50" charset="0"/>
              </a:rPr>
              <a:t>(quarter past)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227397" y="4345156"/>
            <a:ext cx="807136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r>
              <a:rPr lang="en-GB" dirty="0">
                <a:latin typeface="Twinkl" pitchFamily="50" charset="0"/>
              </a:rPr>
              <a:t>20 past</a:t>
            </a:r>
          </a:p>
        </p:txBody>
      </p:sp>
      <p:sp>
        <p:nvSpPr>
          <p:cNvPr id="28" name="Rectangle 27"/>
          <p:cNvSpPr/>
          <p:nvPr/>
        </p:nvSpPr>
        <p:spPr>
          <a:xfrm>
            <a:off x="5745335" y="4960555"/>
            <a:ext cx="807136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r>
              <a:rPr lang="en-GB" dirty="0">
                <a:latin typeface="Twinkl" pitchFamily="50" charset="0"/>
              </a:rPr>
              <a:t>25 past</a:t>
            </a:r>
          </a:p>
        </p:txBody>
      </p:sp>
      <p:sp>
        <p:nvSpPr>
          <p:cNvPr id="29" name="Rectangle 28"/>
          <p:cNvSpPr/>
          <p:nvPr/>
        </p:nvSpPr>
        <p:spPr>
          <a:xfrm>
            <a:off x="3994273" y="5330028"/>
            <a:ext cx="1632793" cy="69940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>
                <a:latin typeface="Twinkl" pitchFamily="50" charset="0"/>
              </a:rPr>
              <a:t>30 minutes past</a:t>
            </a:r>
          </a:p>
          <a:p>
            <a:pPr algn="ctr"/>
            <a:r>
              <a:rPr lang="en-GB" dirty="0">
                <a:latin typeface="Twinkl" pitchFamily="50" charset="0"/>
              </a:rPr>
              <a:t>(half past)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6754851" y="4507853"/>
            <a:ext cx="1385024" cy="1385024"/>
            <a:chOff x="6606350" y="4359352"/>
            <a:chExt cx="1533525" cy="1533525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34" name="Oval 33"/>
            <p:cNvSpPr/>
            <p:nvPr/>
          </p:nvSpPr>
          <p:spPr>
            <a:xfrm>
              <a:off x="6606350" y="4359352"/>
              <a:ext cx="1533525" cy="1533525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6661166" y="4837069"/>
              <a:ext cx="1423893" cy="569928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sz="2400" dirty="0">
                  <a:latin typeface="Twinkl" pitchFamily="50" charset="0"/>
                </a:rPr>
                <a:t>20 past 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96810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1" grpId="0"/>
      <p:bldP spid="21" grpId="1"/>
      <p:bldP spid="22" grpId="0"/>
      <p:bldP spid="22" grpId="1"/>
      <p:bldP spid="25" grpId="0"/>
      <p:bldP spid="25" grpId="1"/>
      <p:bldP spid="27" grpId="0"/>
      <p:bldP spid="27" grpId="1"/>
      <p:bldP spid="28" grpId="0"/>
      <p:bldP spid="28" grpId="1"/>
      <p:bldP spid="29" grpId="0"/>
      <p:bldP spid="29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755650" y="1991605"/>
            <a:ext cx="7632700" cy="4101377"/>
            <a:chOff x="755650" y="1991605"/>
            <a:chExt cx="7632700" cy="410137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55" t="1058" r="18155" b="49999"/>
            <a:stretch/>
          </p:blipFill>
          <p:spPr>
            <a:xfrm>
              <a:off x="755650" y="1991762"/>
              <a:ext cx="7632700" cy="4101220"/>
            </a:xfrm>
            <a:prstGeom prst="rect">
              <a:avLst/>
            </a:prstGeom>
          </p:spPr>
        </p:pic>
        <p:grpSp>
          <p:nvGrpSpPr>
            <p:cNvPr id="17" name="Group 16"/>
            <p:cNvGrpSpPr/>
            <p:nvPr/>
          </p:nvGrpSpPr>
          <p:grpSpPr>
            <a:xfrm>
              <a:off x="755650" y="1991605"/>
              <a:ext cx="5603336" cy="4101220"/>
              <a:chOff x="755650" y="1991605"/>
              <a:chExt cx="5603336" cy="4101220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516" t="753" r="17259" b="2990"/>
              <a:stretch/>
            </p:blipFill>
            <p:spPr>
              <a:xfrm>
                <a:off x="3262354" y="2257813"/>
                <a:ext cx="3096632" cy="3089294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grpSp>
            <p:nvGrpSpPr>
              <p:cNvPr id="12" name="Group 11"/>
              <p:cNvGrpSpPr/>
              <p:nvPr/>
            </p:nvGrpSpPr>
            <p:grpSpPr>
              <a:xfrm>
                <a:off x="755650" y="1991605"/>
                <a:ext cx="1806373" cy="1892175"/>
                <a:chOff x="753428" y="1991549"/>
                <a:chExt cx="2453489" cy="2570029"/>
              </a:xfr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pic>
              <p:nvPicPr>
                <p:cNvPr id="10" name="Picture 9"/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7751" t="7156"/>
                <a:stretch/>
              </p:blipFill>
              <p:spPr>
                <a:xfrm>
                  <a:off x="753428" y="1991762"/>
                  <a:ext cx="2062040" cy="2186821"/>
                </a:xfrm>
                <a:prstGeom prst="rect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pic>
              <p:nvPicPr>
                <p:cNvPr id="11" name="Picture 10"/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1356" b="40348"/>
                <a:stretch/>
              </p:blipFill>
              <p:spPr>
                <a:xfrm rot="5400000">
                  <a:off x="695158" y="2049819"/>
                  <a:ext cx="2570029" cy="2453489"/>
                </a:xfrm>
                <a:prstGeom prst="rect">
                  <a:avLst/>
                </a:prstGeom>
                <a:effectLst/>
              </p:spPr>
            </p:pic>
          </p:grpSp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358" b="38367"/>
              <a:stretch/>
            </p:blipFill>
            <p:spPr>
              <a:xfrm>
                <a:off x="755650" y="4359352"/>
                <a:ext cx="2882337" cy="1733473"/>
              </a:xfrm>
              <a:prstGeom prst="rect">
                <a:avLst/>
              </a:prstGeom>
            </p:spPr>
          </p:pic>
        </p:grpSp>
      </p:grpSp>
      <p:grpSp>
        <p:nvGrpSpPr>
          <p:cNvPr id="18" name="Group 17"/>
          <p:cNvGrpSpPr/>
          <p:nvPr/>
        </p:nvGrpSpPr>
        <p:grpSpPr>
          <a:xfrm>
            <a:off x="7155715" y="2194728"/>
            <a:ext cx="1003333" cy="1003333"/>
            <a:chOff x="7216189" y="2047613"/>
            <a:chExt cx="1127944" cy="1127944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9" name="Oval 18"/>
            <p:cNvSpPr/>
            <p:nvPr/>
          </p:nvSpPr>
          <p:spPr>
            <a:xfrm>
              <a:off x="7216189" y="2047613"/>
              <a:ext cx="1127944" cy="1127944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7256507" y="2400382"/>
              <a:ext cx="1047306" cy="422405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dirty="0">
                  <a:latin typeface="Twinkl" pitchFamily="50" charset="0"/>
                </a:rPr>
                <a:t>hide hint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7155715" y="2194728"/>
            <a:ext cx="1003333" cy="1003333"/>
            <a:chOff x="7216189" y="2047613"/>
            <a:chExt cx="1127944" cy="1127944"/>
          </a:xfrm>
        </p:grpSpPr>
        <p:sp>
          <p:nvSpPr>
            <p:cNvPr id="31" name="Oval 30"/>
            <p:cNvSpPr/>
            <p:nvPr/>
          </p:nvSpPr>
          <p:spPr>
            <a:xfrm>
              <a:off x="7216189" y="2047613"/>
              <a:ext cx="1127944" cy="1127944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7256507" y="2400382"/>
              <a:ext cx="1047306" cy="422405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dirty="0">
                  <a:latin typeface="Twinkl" pitchFamily="50" charset="0"/>
                </a:rPr>
                <a:t>hint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755650" y="1419758"/>
            <a:ext cx="7632700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>
                <a:latin typeface="Twinkl" pitchFamily="50" charset="0"/>
              </a:rPr>
              <a:t>What time is it?</a:t>
            </a:r>
          </a:p>
        </p:txBody>
      </p:sp>
      <p:sp>
        <p:nvSpPr>
          <p:cNvPr id="3" name="Rectangle 2"/>
          <p:cNvSpPr/>
          <p:nvPr/>
        </p:nvSpPr>
        <p:spPr>
          <a:xfrm>
            <a:off x="1405268" y="716162"/>
            <a:ext cx="6333465" cy="55399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3500" dirty="0">
                <a:latin typeface="+mj-lt"/>
              </a:rPr>
              <a:t>Telling the Time Past the Hour</a:t>
            </a:r>
            <a:endParaRPr lang="en-GB" sz="3500" dirty="0">
              <a:latin typeface="+mj-lt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16" t="202" r="11995" b="19183"/>
          <a:stretch/>
        </p:blipFill>
        <p:spPr>
          <a:xfrm rot="8980452">
            <a:off x="4764733" y="2475304"/>
            <a:ext cx="116936" cy="267840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95" t="14093" r="6895" b="33036"/>
          <a:stretch/>
        </p:blipFill>
        <p:spPr>
          <a:xfrm rot="814424">
            <a:off x="4762357" y="2939814"/>
            <a:ext cx="136736" cy="1756668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5731876" y="2223393"/>
            <a:ext cx="692905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r>
              <a:rPr lang="en-GB" dirty="0">
                <a:latin typeface="Twinkl" pitchFamily="50" charset="0"/>
              </a:rPr>
              <a:t>5 past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227397" y="2839791"/>
            <a:ext cx="734708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r>
              <a:rPr lang="en-GB" dirty="0">
                <a:latin typeface="Twinkl" pitchFamily="50" charset="0"/>
              </a:rPr>
              <a:t>10 past</a:t>
            </a:r>
          </a:p>
        </p:txBody>
      </p:sp>
      <p:sp>
        <p:nvSpPr>
          <p:cNvPr id="25" name="Rectangle 24"/>
          <p:cNvSpPr/>
          <p:nvPr/>
        </p:nvSpPr>
        <p:spPr>
          <a:xfrm>
            <a:off x="6424781" y="3452758"/>
            <a:ext cx="1632793" cy="69940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r>
              <a:rPr lang="en-GB" dirty="0">
                <a:latin typeface="Twinkl" pitchFamily="50" charset="0"/>
              </a:rPr>
              <a:t>15 minutes past</a:t>
            </a:r>
          </a:p>
          <a:p>
            <a:r>
              <a:rPr lang="en-GB" dirty="0">
                <a:latin typeface="Twinkl" pitchFamily="50" charset="0"/>
              </a:rPr>
              <a:t>(quarter past)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227397" y="4345156"/>
            <a:ext cx="807136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r>
              <a:rPr lang="en-GB" dirty="0">
                <a:latin typeface="Twinkl" pitchFamily="50" charset="0"/>
              </a:rPr>
              <a:t>20 past</a:t>
            </a:r>
          </a:p>
        </p:txBody>
      </p:sp>
      <p:sp>
        <p:nvSpPr>
          <p:cNvPr id="28" name="Rectangle 27"/>
          <p:cNvSpPr/>
          <p:nvPr/>
        </p:nvSpPr>
        <p:spPr>
          <a:xfrm>
            <a:off x="5745335" y="4960555"/>
            <a:ext cx="807136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r>
              <a:rPr lang="en-GB" dirty="0">
                <a:latin typeface="Twinkl" pitchFamily="50" charset="0"/>
              </a:rPr>
              <a:t>25 past</a:t>
            </a:r>
          </a:p>
        </p:txBody>
      </p:sp>
      <p:sp>
        <p:nvSpPr>
          <p:cNvPr id="29" name="Rectangle 28"/>
          <p:cNvSpPr/>
          <p:nvPr/>
        </p:nvSpPr>
        <p:spPr>
          <a:xfrm>
            <a:off x="3994273" y="5330028"/>
            <a:ext cx="1632793" cy="69940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>
                <a:latin typeface="Twinkl" pitchFamily="50" charset="0"/>
              </a:rPr>
              <a:t>30 minutes past</a:t>
            </a:r>
          </a:p>
          <a:p>
            <a:pPr algn="ctr"/>
            <a:r>
              <a:rPr lang="en-GB" dirty="0">
                <a:latin typeface="Twinkl" pitchFamily="50" charset="0"/>
              </a:rPr>
              <a:t>(half past)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6754851" y="4507853"/>
            <a:ext cx="1385024" cy="1385024"/>
            <a:chOff x="6606350" y="4359352"/>
            <a:chExt cx="1533525" cy="1533525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34" name="Oval 33"/>
            <p:cNvSpPr/>
            <p:nvPr/>
          </p:nvSpPr>
          <p:spPr>
            <a:xfrm>
              <a:off x="6606350" y="4359352"/>
              <a:ext cx="1533525" cy="1533525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6661166" y="4636685"/>
              <a:ext cx="1423893" cy="978859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sz="2400" dirty="0">
                  <a:latin typeface="Twinkl" pitchFamily="50" charset="0"/>
                </a:rPr>
                <a:t>25 past 12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48706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1" grpId="0"/>
      <p:bldP spid="21" grpId="1"/>
      <p:bldP spid="22" grpId="0"/>
      <p:bldP spid="22" grpId="1"/>
      <p:bldP spid="25" grpId="0"/>
      <p:bldP spid="25" grpId="1"/>
      <p:bldP spid="27" grpId="0"/>
      <p:bldP spid="27" grpId="1"/>
      <p:bldP spid="28" grpId="0"/>
      <p:bldP spid="28" grpId="1"/>
      <p:bldP spid="29" grpId="0"/>
      <p:bldP spid="29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755650" y="1991605"/>
            <a:ext cx="7632700" cy="4101377"/>
            <a:chOff x="755650" y="1991605"/>
            <a:chExt cx="7632700" cy="410137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55" t="1058" r="18155" b="49999"/>
            <a:stretch/>
          </p:blipFill>
          <p:spPr>
            <a:xfrm>
              <a:off x="755650" y="1991762"/>
              <a:ext cx="7632700" cy="4101220"/>
            </a:xfrm>
            <a:prstGeom prst="rect">
              <a:avLst/>
            </a:prstGeom>
          </p:spPr>
        </p:pic>
        <p:grpSp>
          <p:nvGrpSpPr>
            <p:cNvPr id="17" name="Group 16"/>
            <p:cNvGrpSpPr/>
            <p:nvPr/>
          </p:nvGrpSpPr>
          <p:grpSpPr>
            <a:xfrm>
              <a:off x="755650" y="1991605"/>
              <a:ext cx="5603336" cy="4101220"/>
              <a:chOff x="755650" y="1991605"/>
              <a:chExt cx="5603336" cy="4101220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516" t="753" r="17259" b="2990"/>
              <a:stretch/>
            </p:blipFill>
            <p:spPr>
              <a:xfrm>
                <a:off x="3262354" y="2257813"/>
                <a:ext cx="3096632" cy="3089294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grpSp>
            <p:nvGrpSpPr>
              <p:cNvPr id="12" name="Group 11"/>
              <p:cNvGrpSpPr/>
              <p:nvPr/>
            </p:nvGrpSpPr>
            <p:grpSpPr>
              <a:xfrm>
                <a:off x="755650" y="1991605"/>
                <a:ext cx="1806373" cy="1892175"/>
                <a:chOff x="753428" y="1991549"/>
                <a:chExt cx="2453489" cy="2570029"/>
              </a:xfr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pic>
              <p:nvPicPr>
                <p:cNvPr id="10" name="Picture 9"/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7751" t="7156"/>
                <a:stretch/>
              </p:blipFill>
              <p:spPr>
                <a:xfrm>
                  <a:off x="753428" y="1991762"/>
                  <a:ext cx="2062040" cy="2186821"/>
                </a:xfrm>
                <a:prstGeom prst="rect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pic>
              <p:nvPicPr>
                <p:cNvPr id="11" name="Picture 10"/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1356" b="40348"/>
                <a:stretch/>
              </p:blipFill>
              <p:spPr>
                <a:xfrm rot="5400000">
                  <a:off x="695158" y="2049819"/>
                  <a:ext cx="2570029" cy="2453489"/>
                </a:xfrm>
                <a:prstGeom prst="rect">
                  <a:avLst/>
                </a:prstGeom>
                <a:effectLst/>
              </p:spPr>
            </p:pic>
          </p:grpSp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358" b="38367"/>
              <a:stretch/>
            </p:blipFill>
            <p:spPr>
              <a:xfrm>
                <a:off x="755650" y="4359352"/>
                <a:ext cx="2882337" cy="1733473"/>
              </a:xfrm>
              <a:prstGeom prst="rect">
                <a:avLst/>
              </a:prstGeom>
            </p:spPr>
          </p:pic>
        </p:grpSp>
      </p:grpSp>
      <p:grpSp>
        <p:nvGrpSpPr>
          <p:cNvPr id="21" name="Group 20"/>
          <p:cNvGrpSpPr/>
          <p:nvPr/>
        </p:nvGrpSpPr>
        <p:grpSpPr>
          <a:xfrm>
            <a:off x="7155715" y="2194728"/>
            <a:ext cx="1003333" cy="1003333"/>
            <a:chOff x="7216189" y="2047613"/>
            <a:chExt cx="1127944" cy="1127944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22" name="Oval 21"/>
            <p:cNvSpPr/>
            <p:nvPr/>
          </p:nvSpPr>
          <p:spPr>
            <a:xfrm>
              <a:off x="7216189" y="2047613"/>
              <a:ext cx="1127944" cy="1127944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7256507" y="2400382"/>
              <a:ext cx="1047306" cy="422405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dirty="0">
                  <a:latin typeface="Twinkl" pitchFamily="50" charset="0"/>
                </a:rPr>
                <a:t>hide hint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7155715" y="2194728"/>
            <a:ext cx="1003333" cy="1003333"/>
            <a:chOff x="7216189" y="2047613"/>
            <a:chExt cx="1127944" cy="1127944"/>
          </a:xfrm>
        </p:grpSpPr>
        <p:sp>
          <p:nvSpPr>
            <p:cNvPr id="34" name="Oval 33"/>
            <p:cNvSpPr/>
            <p:nvPr/>
          </p:nvSpPr>
          <p:spPr>
            <a:xfrm>
              <a:off x="7216189" y="2047613"/>
              <a:ext cx="1127944" cy="1127944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7256507" y="2400382"/>
              <a:ext cx="1047306" cy="422405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dirty="0">
                  <a:latin typeface="Twinkl" pitchFamily="50" charset="0"/>
                </a:rPr>
                <a:t>hint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755650" y="1419758"/>
            <a:ext cx="7632700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>
                <a:latin typeface="Twinkl" pitchFamily="50" charset="0"/>
              </a:rPr>
              <a:t>What time is it?</a:t>
            </a:r>
          </a:p>
        </p:txBody>
      </p:sp>
      <p:sp>
        <p:nvSpPr>
          <p:cNvPr id="3" name="Rectangle 2"/>
          <p:cNvSpPr/>
          <p:nvPr/>
        </p:nvSpPr>
        <p:spPr>
          <a:xfrm>
            <a:off x="1405268" y="716162"/>
            <a:ext cx="6333465" cy="55399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3500" dirty="0">
                <a:latin typeface="+mj-lt"/>
              </a:rPr>
              <a:t>Telling the Time Past the Hour</a:t>
            </a:r>
            <a:endParaRPr lang="en-GB" sz="3500" dirty="0">
              <a:latin typeface="+mj-lt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16" t="202" r="11995" b="19183"/>
          <a:stretch/>
        </p:blipFill>
        <p:spPr>
          <a:xfrm rot="10800000">
            <a:off x="4764733" y="2475304"/>
            <a:ext cx="116936" cy="267840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95" t="14093" r="6895" b="33036"/>
          <a:stretch/>
        </p:blipFill>
        <p:spPr>
          <a:xfrm rot="17062721">
            <a:off x="4762357" y="2939814"/>
            <a:ext cx="136736" cy="1756668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6754851" y="4507853"/>
            <a:ext cx="1385024" cy="1385024"/>
            <a:chOff x="6606350" y="4359352"/>
            <a:chExt cx="1533525" cy="1533525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9" name="Oval 18"/>
            <p:cNvSpPr/>
            <p:nvPr/>
          </p:nvSpPr>
          <p:spPr>
            <a:xfrm>
              <a:off x="6606350" y="4359352"/>
              <a:ext cx="1533525" cy="1533525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6665489" y="4559465"/>
              <a:ext cx="1423893" cy="1029975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sz="1700" dirty="0">
                  <a:latin typeface="Twinkl" pitchFamily="50" charset="0"/>
                </a:rPr>
                <a:t>30 minutes past 9</a:t>
              </a:r>
            </a:p>
            <a:p>
              <a:pPr algn="ctr"/>
              <a:r>
                <a:rPr lang="en-GB" sz="1700" dirty="0">
                  <a:latin typeface="Twinkl" pitchFamily="50" charset="0"/>
                </a:rPr>
                <a:t>(half past 9)</a:t>
              </a:r>
            </a:p>
          </p:txBody>
        </p:sp>
      </p:grpSp>
      <p:sp>
        <p:nvSpPr>
          <p:cNvPr id="27" name="Rectangle 26"/>
          <p:cNvSpPr/>
          <p:nvPr/>
        </p:nvSpPr>
        <p:spPr>
          <a:xfrm>
            <a:off x="5731876" y="2223393"/>
            <a:ext cx="692905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r>
              <a:rPr lang="en-GB" dirty="0">
                <a:latin typeface="Twinkl" pitchFamily="50" charset="0"/>
              </a:rPr>
              <a:t>5 past</a:t>
            </a:r>
          </a:p>
        </p:txBody>
      </p:sp>
      <p:sp>
        <p:nvSpPr>
          <p:cNvPr id="28" name="Rectangle 27"/>
          <p:cNvSpPr/>
          <p:nvPr/>
        </p:nvSpPr>
        <p:spPr>
          <a:xfrm>
            <a:off x="6227397" y="2839791"/>
            <a:ext cx="734708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r>
              <a:rPr lang="en-GB" dirty="0">
                <a:latin typeface="Twinkl" pitchFamily="50" charset="0"/>
              </a:rPr>
              <a:t>10 past</a:t>
            </a:r>
          </a:p>
        </p:txBody>
      </p:sp>
      <p:sp>
        <p:nvSpPr>
          <p:cNvPr id="29" name="Rectangle 28"/>
          <p:cNvSpPr/>
          <p:nvPr/>
        </p:nvSpPr>
        <p:spPr>
          <a:xfrm>
            <a:off x="6424781" y="3452758"/>
            <a:ext cx="1632793" cy="69940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r>
              <a:rPr lang="en-GB" dirty="0">
                <a:latin typeface="Twinkl" pitchFamily="50" charset="0"/>
              </a:rPr>
              <a:t>15 minutes past</a:t>
            </a:r>
          </a:p>
          <a:p>
            <a:r>
              <a:rPr lang="en-GB" dirty="0">
                <a:latin typeface="Twinkl" pitchFamily="50" charset="0"/>
              </a:rPr>
              <a:t>(quarter past)</a:t>
            </a:r>
          </a:p>
        </p:txBody>
      </p:sp>
      <p:sp>
        <p:nvSpPr>
          <p:cNvPr id="30" name="Rectangle 29"/>
          <p:cNvSpPr/>
          <p:nvPr/>
        </p:nvSpPr>
        <p:spPr>
          <a:xfrm>
            <a:off x="6227397" y="4345156"/>
            <a:ext cx="807136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r>
              <a:rPr lang="en-GB" dirty="0">
                <a:latin typeface="Twinkl" pitchFamily="50" charset="0"/>
              </a:rPr>
              <a:t>20 past</a:t>
            </a:r>
          </a:p>
        </p:txBody>
      </p:sp>
      <p:sp>
        <p:nvSpPr>
          <p:cNvPr id="31" name="Rectangle 30"/>
          <p:cNvSpPr/>
          <p:nvPr/>
        </p:nvSpPr>
        <p:spPr>
          <a:xfrm>
            <a:off x="5745335" y="4960555"/>
            <a:ext cx="807136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r>
              <a:rPr lang="en-GB" dirty="0">
                <a:latin typeface="Twinkl" pitchFamily="50" charset="0"/>
              </a:rPr>
              <a:t>25 past</a:t>
            </a:r>
          </a:p>
        </p:txBody>
      </p:sp>
      <p:sp>
        <p:nvSpPr>
          <p:cNvPr id="32" name="Rectangle 31"/>
          <p:cNvSpPr/>
          <p:nvPr/>
        </p:nvSpPr>
        <p:spPr>
          <a:xfrm>
            <a:off x="3994273" y="5330028"/>
            <a:ext cx="1632793" cy="69940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>
                <a:latin typeface="Twinkl" pitchFamily="50" charset="0"/>
              </a:rPr>
              <a:t>30 minutes past</a:t>
            </a:r>
          </a:p>
          <a:p>
            <a:pPr algn="ctr"/>
            <a:r>
              <a:rPr lang="en-GB" dirty="0">
                <a:latin typeface="Twinkl" pitchFamily="50" charset="0"/>
              </a:rPr>
              <a:t>(half past)</a:t>
            </a:r>
          </a:p>
        </p:txBody>
      </p:sp>
    </p:spTree>
    <p:extLst>
      <p:ext uri="{BB962C8B-B14F-4D97-AF65-F5344CB8AC3E}">
        <p14:creationId xmlns:p14="http://schemas.microsoft.com/office/powerpoint/2010/main" val="3700916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7" grpId="0"/>
      <p:bldP spid="27" grpId="1"/>
      <p:bldP spid="28" grpId="0"/>
      <p:bldP spid="28" grpId="1"/>
      <p:bldP spid="29" grpId="0"/>
      <p:bldP spid="29" grpId="1"/>
      <p:bldP spid="30" grpId="0"/>
      <p:bldP spid="30" grpId="1"/>
      <p:bldP spid="31" grpId="0"/>
      <p:bldP spid="31" grpId="1"/>
      <p:bldP spid="32" grpId="0"/>
      <p:bldP spid="32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55650" y="1402946"/>
            <a:ext cx="7632700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>
                <a:latin typeface="Twinkl" pitchFamily="50" charset="0"/>
              </a:rPr>
              <a:t>a) 5 past 8</a:t>
            </a:r>
          </a:p>
        </p:txBody>
      </p:sp>
      <p:sp>
        <p:nvSpPr>
          <p:cNvPr id="3" name="Rectangle 2"/>
          <p:cNvSpPr/>
          <p:nvPr/>
        </p:nvSpPr>
        <p:spPr>
          <a:xfrm>
            <a:off x="1271416" y="772357"/>
            <a:ext cx="6601167" cy="46166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2900" dirty="0">
                <a:latin typeface="+mj-lt"/>
              </a:rPr>
              <a:t>Draw the Clock Hands - Past the Hour</a:t>
            </a:r>
            <a:endParaRPr lang="en-GB" sz="2900" dirty="0">
              <a:latin typeface="+mj-lt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755650" y="1991605"/>
            <a:ext cx="7632700" cy="4101377"/>
            <a:chOff x="755650" y="1991605"/>
            <a:chExt cx="7632700" cy="4101377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55" t="1058" r="18155" b="49999"/>
            <a:stretch/>
          </p:blipFill>
          <p:spPr>
            <a:xfrm>
              <a:off x="755650" y="1991762"/>
              <a:ext cx="7632700" cy="4101220"/>
            </a:xfrm>
            <a:prstGeom prst="rect">
              <a:avLst/>
            </a:prstGeom>
          </p:spPr>
        </p:pic>
        <p:grpSp>
          <p:nvGrpSpPr>
            <p:cNvPr id="26" name="Group 25"/>
            <p:cNvGrpSpPr/>
            <p:nvPr/>
          </p:nvGrpSpPr>
          <p:grpSpPr>
            <a:xfrm>
              <a:off x="755650" y="1991605"/>
              <a:ext cx="5603336" cy="4101220"/>
              <a:chOff x="755650" y="1991605"/>
              <a:chExt cx="5603336" cy="4101220"/>
            </a:xfrm>
          </p:grpSpPr>
          <p:pic>
            <p:nvPicPr>
              <p:cNvPr id="27" name="Picture 26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516" t="753" r="17259" b="2990"/>
              <a:stretch/>
            </p:blipFill>
            <p:spPr>
              <a:xfrm>
                <a:off x="3262354" y="2257813"/>
                <a:ext cx="3096632" cy="3089294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grpSp>
            <p:nvGrpSpPr>
              <p:cNvPr id="28" name="Group 27"/>
              <p:cNvGrpSpPr/>
              <p:nvPr/>
            </p:nvGrpSpPr>
            <p:grpSpPr>
              <a:xfrm>
                <a:off x="755650" y="1991605"/>
                <a:ext cx="1806373" cy="1892175"/>
                <a:chOff x="753428" y="1991549"/>
                <a:chExt cx="2453489" cy="2570029"/>
              </a:xfr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pic>
              <p:nvPicPr>
                <p:cNvPr id="30" name="Picture 29"/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7751" t="7156"/>
                <a:stretch/>
              </p:blipFill>
              <p:spPr>
                <a:xfrm>
                  <a:off x="753428" y="1991762"/>
                  <a:ext cx="2062040" cy="2186821"/>
                </a:xfrm>
                <a:prstGeom prst="rect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pic>
              <p:nvPicPr>
                <p:cNvPr id="31" name="Picture 30"/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1356" b="40348"/>
                <a:stretch/>
              </p:blipFill>
              <p:spPr>
                <a:xfrm rot="5400000">
                  <a:off x="695158" y="2049819"/>
                  <a:ext cx="2570029" cy="2453489"/>
                </a:xfrm>
                <a:prstGeom prst="rect">
                  <a:avLst/>
                </a:prstGeom>
                <a:effectLst/>
              </p:spPr>
            </p:pic>
          </p:grpSp>
          <p:pic>
            <p:nvPicPr>
              <p:cNvPr id="29" name="Picture 28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358" b="38367"/>
              <a:stretch/>
            </p:blipFill>
            <p:spPr>
              <a:xfrm>
                <a:off x="755650" y="4359352"/>
                <a:ext cx="2882337" cy="1733473"/>
              </a:xfrm>
              <a:prstGeom prst="rect">
                <a:avLst/>
              </a:prstGeom>
            </p:spPr>
          </p:pic>
        </p:grpSp>
      </p:grp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16" t="202" r="11995" b="19183"/>
          <a:stretch/>
        </p:blipFill>
        <p:spPr>
          <a:xfrm rot="1811042">
            <a:off x="4764733" y="2475304"/>
            <a:ext cx="116936" cy="2678402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95" t="14093" r="6895" b="33036"/>
          <a:stretch/>
        </p:blipFill>
        <p:spPr>
          <a:xfrm rot="14501266">
            <a:off x="4762357" y="2939814"/>
            <a:ext cx="136736" cy="1756668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6136972" y="3903236"/>
            <a:ext cx="2081719" cy="2034413"/>
            <a:chOff x="6582696" y="3602630"/>
            <a:chExt cx="2081719" cy="2034413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35" name="Oval 34"/>
            <p:cNvSpPr/>
            <p:nvPr/>
          </p:nvSpPr>
          <p:spPr>
            <a:xfrm>
              <a:off x="6606350" y="3602630"/>
              <a:ext cx="2034413" cy="2034413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ectangle 3"/>
            <p:cNvSpPr/>
            <p:nvPr/>
          </p:nvSpPr>
          <p:spPr>
            <a:xfrm>
              <a:off x="6582696" y="4019671"/>
              <a:ext cx="2081719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dirty="0">
                  <a:latin typeface="Twinkl" pitchFamily="50" charset="0"/>
                </a:rPr>
                <a:t>The big hand points to the 1, the small hand points just after the 8.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68405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55650" y="1402946"/>
            <a:ext cx="7632700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>
                <a:latin typeface="Twinkl" pitchFamily="50" charset="0"/>
              </a:rPr>
              <a:t>b) 25 past 11</a:t>
            </a:r>
          </a:p>
        </p:txBody>
      </p:sp>
      <p:sp>
        <p:nvSpPr>
          <p:cNvPr id="3" name="Rectangle 2"/>
          <p:cNvSpPr/>
          <p:nvPr/>
        </p:nvSpPr>
        <p:spPr>
          <a:xfrm>
            <a:off x="1271416" y="772357"/>
            <a:ext cx="6601167" cy="46166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2900" dirty="0">
                <a:latin typeface="+mj-lt"/>
              </a:rPr>
              <a:t>Draw the Clock Hands - Past the Hour</a:t>
            </a:r>
            <a:endParaRPr lang="en-GB" sz="2900" dirty="0">
              <a:latin typeface="+mj-lt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755650" y="1991605"/>
            <a:ext cx="7632700" cy="4101377"/>
            <a:chOff x="755650" y="1991605"/>
            <a:chExt cx="7632700" cy="4101377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55" t="1058" r="18155" b="49999"/>
            <a:stretch/>
          </p:blipFill>
          <p:spPr>
            <a:xfrm>
              <a:off x="755650" y="1991762"/>
              <a:ext cx="7632700" cy="4101220"/>
            </a:xfrm>
            <a:prstGeom prst="rect">
              <a:avLst/>
            </a:prstGeom>
          </p:spPr>
        </p:pic>
        <p:grpSp>
          <p:nvGrpSpPr>
            <p:cNvPr id="26" name="Group 25"/>
            <p:cNvGrpSpPr/>
            <p:nvPr/>
          </p:nvGrpSpPr>
          <p:grpSpPr>
            <a:xfrm>
              <a:off x="755650" y="1991605"/>
              <a:ext cx="5603336" cy="4101220"/>
              <a:chOff x="755650" y="1991605"/>
              <a:chExt cx="5603336" cy="4101220"/>
            </a:xfrm>
          </p:grpSpPr>
          <p:pic>
            <p:nvPicPr>
              <p:cNvPr id="27" name="Picture 26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516" t="753" r="17259" b="2990"/>
              <a:stretch/>
            </p:blipFill>
            <p:spPr>
              <a:xfrm>
                <a:off x="3262354" y="2257813"/>
                <a:ext cx="3096632" cy="3089294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grpSp>
            <p:nvGrpSpPr>
              <p:cNvPr id="28" name="Group 27"/>
              <p:cNvGrpSpPr/>
              <p:nvPr/>
            </p:nvGrpSpPr>
            <p:grpSpPr>
              <a:xfrm>
                <a:off x="755650" y="1991605"/>
                <a:ext cx="1806373" cy="1892175"/>
                <a:chOff x="753428" y="1991549"/>
                <a:chExt cx="2453489" cy="2570029"/>
              </a:xfr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pic>
              <p:nvPicPr>
                <p:cNvPr id="30" name="Picture 29"/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7751" t="7156"/>
                <a:stretch/>
              </p:blipFill>
              <p:spPr>
                <a:xfrm>
                  <a:off x="753428" y="1991762"/>
                  <a:ext cx="2062040" cy="2186821"/>
                </a:xfrm>
                <a:prstGeom prst="rect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pic>
              <p:nvPicPr>
                <p:cNvPr id="31" name="Picture 30"/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1356" b="40348"/>
                <a:stretch/>
              </p:blipFill>
              <p:spPr>
                <a:xfrm rot="5400000">
                  <a:off x="695158" y="2049819"/>
                  <a:ext cx="2570029" cy="2453489"/>
                </a:xfrm>
                <a:prstGeom prst="rect">
                  <a:avLst/>
                </a:prstGeom>
                <a:effectLst/>
              </p:spPr>
            </p:pic>
          </p:grpSp>
          <p:pic>
            <p:nvPicPr>
              <p:cNvPr id="29" name="Picture 28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358" b="38367"/>
              <a:stretch/>
            </p:blipFill>
            <p:spPr>
              <a:xfrm>
                <a:off x="755650" y="4359352"/>
                <a:ext cx="2882337" cy="1733473"/>
              </a:xfrm>
              <a:prstGeom prst="rect">
                <a:avLst/>
              </a:prstGeom>
            </p:spPr>
          </p:pic>
        </p:grpSp>
      </p:grp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16" t="202" r="11995" b="19183"/>
          <a:stretch/>
        </p:blipFill>
        <p:spPr>
          <a:xfrm rot="8985612">
            <a:off x="4764733" y="2475304"/>
            <a:ext cx="116936" cy="2678402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95" t="14093" r="6895" b="33036"/>
          <a:stretch/>
        </p:blipFill>
        <p:spPr>
          <a:xfrm rot="20611116">
            <a:off x="4762357" y="2939814"/>
            <a:ext cx="136736" cy="1756668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6148798" y="3903236"/>
            <a:ext cx="2058067" cy="2034413"/>
            <a:chOff x="6594522" y="3602630"/>
            <a:chExt cx="2058067" cy="2034413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35" name="Oval 34"/>
            <p:cNvSpPr/>
            <p:nvPr/>
          </p:nvSpPr>
          <p:spPr>
            <a:xfrm>
              <a:off x="6606350" y="3602630"/>
              <a:ext cx="2034413" cy="2034413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ectangle 3"/>
            <p:cNvSpPr/>
            <p:nvPr/>
          </p:nvSpPr>
          <p:spPr>
            <a:xfrm>
              <a:off x="6594522" y="3811141"/>
              <a:ext cx="2058067" cy="16619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1700" dirty="0">
                  <a:latin typeface="Twinkl" pitchFamily="50" charset="0"/>
                </a:rPr>
                <a:t>The big hand </a:t>
              </a:r>
            </a:p>
            <a:p>
              <a:pPr algn="ctr"/>
              <a:r>
                <a:rPr lang="en-GB" sz="1700" dirty="0">
                  <a:latin typeface="Twinkl" pitchFamily="50" charset="0"/>
                </a:rPr>
                <a:t>points to the 5, the small hand points almost halfway between the </a:t>
              </a:r>
            </a:p>
            <a:p>
              <a:pPr algn="ctr"/>
              <a:r>
                <a:rPr lang="en-GB" sz="1700" dirty="0">
                  <a:latin typeface="Twinkl" pitchFamily="50" charset="0"/>
                </a:rPr>
                <a:t>11 and 12.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83072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55650" y="1402946"/>
            <a:ext cx="7632700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>
                <a:latin typeface="Twinkl" pitchFamily="50" charset="0"/>
              </a:rPr>
              <a:t>c) quarter past 5</a:t>
            </a:r>
          </a:p>
        </p:txBody>
      </p:sp>
      <p:sp>
        <p:nvSpPr>
          <p:cNvPr id="3" name="Rectangle 2"/>
          <p:cNvSpPr/>
          <p:nvPr/>
        </p:nvSpPr>
        <p:spPr>
          <a:xfrm>
            <a:off x="1271416" y="772357"/>
            <a:ext cx="6601167" cy="46166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2900" dirty="0">
                <a:latin typeface="+mj-lt"/>
              </a:rPr>
              <a:t>Draw the Clock Hands - Past the Hour</a:t>
            </a:r>
            <a:endParaRPr lang="en-GB" sz="2900" dirty="0">
              <a:latin typeface="+mj-lt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755650" y="1991605"/>
            <a:ext cx="7632700" cy="4101377"/>
            <a:chOff x="755650" y="1991605"/>
            <a:chExt cx="7632700" cy="4101377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55" t="1058" r="18155" b="49999"/>
            <a:stretch/>
          </p:blipFill>
          <p:spPr>
            <a:xfrm>
              <a:off x="755650" y="1991762"/>
              <a:ext cx="7632700" cy="4101220"/>
            </a:xfrm>
            <a:prstGeom prst="rect">
              <a:avLst/>
            </a:prstGeom>
          </p:spPr>
        </p:pic>
        <p:grpSp>
          <p:nvGrpSpPr>
            <p:cNvPr id="26" name="Group 25"/>
            <p:cNvGrpSpPr/>
            <p:nvPr/>
          </p:nvGrpSpPr>
          <p:grpSpPr>
            <a:xfrm>
              <a:off x="755650" y="1991605"/>
              <a:ext cx="5603336" cy="4101220"/>
              <a:chOff x="755650" y="1991605"/>
              <a:chExt cx="5603336" cy="4101220"/>
            </a:xfrm>
          </p:grpSpPr>
          <p:pic>
            <p:nvPicPr>
              <p:cNvPr id="27" name="Picture 26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516" t="753" r="17259" b="2990"/>
              <a:stretch/>
            </p:blipFill>
            <p:spPr>
              <a:xfrm>
                <a:off x="3262354" y="2257813"/>
                <a:ext cx="3096632" cy="3089294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grpSp>
            <p:nvGrpSpPr>
              <p:cNvPr id="28" name="Group 27"/>
              <p:cNvGrpSpPr/>
              <p:nvPr/>
            </p:nvGrpSpPr>
            <p:grpSpPr>
              <a:xfrm>
                <a:off x="755650" y="1991605"/>
                <a:ext cx="1806373" cy="1892175"/>
                <a:chOff x="753428" y="1991549"/>
                <a:chExt cx="2453489" cy="2570029"/>
              </a:xfr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pic>
              <p:nvPicPr>
                <p:cNvPr id="30" name="Picture 29"/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7751" t="7156"/>
                <a:stretch/>
              </p:blipFill>
              <p:spPr>
                <a:xfrm>
                  <a:off x="753428" y="1991762"/>
                  <a:ext cx="2062040" cy="2186821"/>
                </a:xfrm>
                <a:prstGeom prst="rect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pic>
              <p:nvPicPr>
                <p:cNvPr id="31" name="Picture 30"/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1356" b="40348"/>
                <a:stretch/>
              </p:blipFill>
              <p:spPr>
                <a:xfrm rot="5400000">
                  <a:off x="695158" y="2049819"/>
                  <a:ext cx="2570029" cy="2453489"/>
                </a:xfrm>
                <a:prstGeom prst="rect">
                  <a:avLst/>
                </a:prstGeom>
                <a:effectLst/>
              </p:spPr>
            </p:pic>
          </p:grpSp>
          <p:pic>
            <p:nvPicPr>
              <p:cNvPr id="29" name="Picture 28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358" b="38367"/>
              <a:stretch/>
            </p:blipFill>
            <p:spPr>
              <a:xfrm>
                <a:off x="755650" y="4359352"/>
                <a:ext cx="2882337" cy="1733473"/>
              </a:xfrm>
              <a:prstGeom prst="rect">
                <a:avLst/>
              </a:prstGeom>
            </p:spPr>
          </p:pic>
        </p:grpSp>
      </p:grp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16" t="202" r="11995" b="19183"/>
          <a:stretch/>
        </p:blipFill>
        <p:spPr>
          <a:xfrm rot="5400000">
            <a:off x="4764733" y="2475304"/>
            <a:ext cx="116936" cy="2678402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95" t="14093" r="6895" b="33036"/>
          <a:stretch/>
        </p:blipFill>
        <p:spPr>
          <a:xfrm rot="9520512">
            <a:off x="4762357" y="2939814"/>
            <a:ext cx="136736" cy="1756668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6150896" y="3903236"/>
            <a:ext cx="2058067" cy="2034415"/>
            <a:chOff x="6596620" y="3602630"/>
            <a:chExt cx="2058067" cy="2034413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35" name="Oval 34"/>
            <p:cNvSpPr/>
            <p:nvPr/>
          </p:nvSpPr>
          <p:spPr>
            <a:xfrm>
              <a:off x="6606350" y="3602630"/>
              <a:ext cx="2034413" cy="2034413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ectangle 3"/>
            <p:cNvSpPr/>
            <p:nvPr/>
          </p:nvSpPr>
          <p:spPr>
            <a:xfrm>
              <a:off x="6596620" y="3821848"/>
              <a:ext cx="2058067" cy="166199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1700" dirty="0">
                  <a:latin typeface="Twinkl" pitchFamily="50" charset="0"/>
                </a:rPr>
                <a:t>The big hand points to the 3, the small hand points a quarter of the way between the </a:t>
              </a:r>
            </a:p>
            <a:p>
              <a:pPr algn="ctr"/>
              <a:r>
                <a:rPr lang="en-GB" sz="1700" dirty="0">
                  <a:latin typeface="Twinkl" pitchFamily="50" charset="0"/>
                </a:rPr>
                <a:t>5 and 6.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28401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55650" y="1402946"/>
            <a:ext cx="7632700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>
                <a:latin typeface="Twinkl" pitchFamily="50" charset="0"/>
              </a:rPr>
              <a:t>d) 20 past 7</a:t>
            </a:r>
          </a:p>
        </p:txBody>
      </p:sp>
      <p:sp>
        <p:nvSpPr>
          <p:cNvPr id="3" name="Rectangle 2"/>
          <p:cNvSpPr/>
          <p:nvPr/>
        </p:nvSpPr>
        <p:spPr>
          <a:xfrm>
            <a:off x="1271416" y="772357"/>
            <a:ext cx="6601167" cy="46166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2900" dirty="0">
                <a:latin typeface="+mj-lt"/>
              </a:rPr>
              <a:t>Draw the Clock Hands - Past the Hour</a:t>
            </a:r>
            <a:endParaRPr lang="en-GB" sz="2900" dirty="0">
              <a:latin typeface="+mj-lt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755650" y="1991605"/>
            <a:ext cx="7632700" cy="4101377"/>
            <a:chOff x="755650" y="1991605"/>
            <a:chExt cx="7632700" cy="4101377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55" t="1058" r="18155" b="49999"/>
            <a:stretch/>
          </p:blipFill>
          <p:spPr>
            <a:xfrm>
              <a:off x="755650" y="1991762"/>
              <a:ext cx="7632700" cy="4101220"/>
            </a:xfrm>
            <a:prstGeom prst="rect">
              <a:avLst/>
            </a:prstGeom>
          </p:spPr>
        </p:pic>
        <p:grpSp>
          <p:nvGrpSpPr>
            <p:cNvPr id="26" name="Group 25"/>
            <p:cNvGrpSpPr/>
            <p:nvPr/>
          </p:nvGrpSpPr>
          <p:grpSpPr>
            <a:xfrm>
              <a:off x="755650" y="1991605"/>
              <a:ext cx="5603336" cy="4101220"/>
              <a:chOff x="755650" y="1991605"/>
              <a:chExt cx="5603336" cy="4101220"/>
            </a:xfrm>
          </p:grpSpPr>
          <p:pic>
            <p:nvPicPr>
              <p:cNvPr id="27" name="Picture 26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516" t="753" r="17259" b="2990"/>
              <a:stretch/>
            </p:blipFill>
            <p:spPr>
              <a:xfrm>
                <a:off x="3262354" y="2257813"/>
                <a:ext cx="3096632" cy="3089294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grpSp>
            <p:nvGrpSpPr>
              <p:cNvPr id="28" name="Group 27"/>
              <p:cNvGrpSpPr/>
              <p:nvPr/>
            </p:nvGrpSpPr>
            <p:grpSpPr>
              <a:xfrm>
                <a:off x="755650" y="1991605"/>
                <a:ext cx="1806373" cy="1892175"/>
                <a:chOff x="753428" y="1991549"/>
                <a:chExt cx="2453489" cy="2570029"/>
              </a:xfr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pic>
              <p:nvPicPr>
                <p:cNvPr id="30" name="Picture 29"/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7751" t="7156"/>
                <a:stretch/>
              </p:blipFill>
              <p:spPr>
                <a:xfrm>
                  <a:off x="753428" y="1991762"/>
                  <a:ext cx="2062040" cy="2186821"/>
                </a:xfrm>
                <a:prstGeom prst="rect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pic>
              <p:nvPicPr>
                <p:cNvPr id="31" name="Picture 30"/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1356" b="40348"/>
                <a:stretch/>
              </p:blipFill>
              <p:spPr>
                <a:xfrm rot="5400000">
                  <a:off x="695158" y="2049819"/>
                  <a:ext cx="2570029" cy="2453489"/>
                </a:xfrm>
                <a:prstGeom prst="rect">
                  <a:avLst/>
                </a:prstGeom>
                <a:effectLst/>
              </p:spPr>
            </p:pic>
          </p:grpSp>
          <p:pic>
            <p:nvPicPr>
              <p:cNvPr id="29" name="Picture 28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358" b="38367"/>
              <a:stretch/>
            </p:blipFill>
            <p:spPr>
              <a:xfrm>
                <a:off x="755650" y="4359352"/>
                <a:ext cx="2882337" cy="1733473"/>
              </a:xfrm>
              <a:prstGeom prst="rect">
                <a:avLst/>
              </a:prstGeom>
            </p:spPr>
          </p:pic>
        </p:grpSp>
      </p:grp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16" t="202" r="11995" b="19183"/>
          <a:stretch/>
        </p:blipFill>
        <p:spPr>
          <a:xfrm rot="7187026">
            <a:off x="4764733" y="2475304"/>
            <a:ext cx="116936" cy="2678402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95" t="14093" r="6895" b="33036"/>
          <a:stretch/>
        </p:blipFill>
        <p:spPr>
          <a:xfrm rot="13330653">
            <a:off x="4762357" y="2939814"/>
            <a:ext cx="136736" cy="1756668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6139592" y="3903236"/>
            <a:ext cx="2058067" cy="2034415"/>
            <a:chOff x="6585316" y="3602630"/>
            <a:chExt cx="2058067" cy="2034413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35" name="Oval 34"/>
            <p:cNvSpPr/>
            <p:nvPr/>
          </p:nvSpPr>
          <p:spPr>
            <a:xfrm>
              <a:off x="6606350" y="3602630"/>
              <a:ext cx="2034413" cy="2034413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ectangle 3"/>
            <p:cNvSpPr/>
            <p:nvPr/>
          </p:nvSpPr>
          <p:spPr>
            <a:xfrm>
              <a:off x="6585316" y="3821848"/>
              <a:ext cx="2058067" cy="166199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1700" dirty="0">
                  <a:latin typeface="Twinkl" pitchFamily="50" charset="0"/>
                </a:rPr>
                <a:t>The big hand points to the 4, the small hand points just before halfway between the </a:t>
              </a:r>
            </a:p>
            <a:p>
              <a:pPr algn="ctr"/>
              <a:r>
                <a:rPr lang="en-GB" sz="1700" dirty="0">
                  <a:latin typeface="Twinkl" pitchFamily="50" charset="0"/>
                </a:rPr>
                <a:t>7 and 8.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63740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55650" y="1402946"/>
            <a:ext cx="7632700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>
                <a:latin typeface="Twinkl" pitchFamily="50" charset="0"/>
              </a:rPr>
              <a:t>e) 10 past 6</a:t>
            </a:r>
          </a:p>
        </p:txBody>
      </p:sp>
      <p:sp>
        <p:nvSpPr>
          <p:cNvPr id="3" name="Rectangle 2"/>
          <p:cNvSpPr/>
          <p:nvPr/>
        </p:nvSpPr>
        <p:spPr>
          <a:xfrm>
            <a:off x="1271416" y="772357"/>
            <a:ext cx="6601167" cy="46166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2900" dirty="0">
                <a:latin typeface="+mj-lt"/>
              </a:rPr>
              <a:t>Draw the Clock Hands - Past the Hour</a:t>
            </a:r>
            <a:endParaRPr lang="en-GB" sz="2900" dirty="0">
              <a:latin typeface="+mj-lt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755650" y="1991605"/>
            <a:ext cx="7632700" cy="4101377"/>
            <a:chOff x="755650" y="1991605"/>
            <a:chExt cx="7632700" cy="4101377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55" t="1058" r="18155" b="49999"/>
            <a:stretch/>
          </p:blipFill>
          <p:spPr>
            <a:xfrm>
              <a:off x="755650" y="1991762"/>
              <a:ext cx="7632700" cy="4101220"/>
            </a:xfrm>
            <a:prstGeom prst="rect">
              <a:avLst/>
            </a:prstGeom>
          </p:spPr>
        </p:pic>
        <p:grpSp>
          <p:nvGrpSpPr>
            <p:cNvPr id="26" name="Group 25"/>
            <p:cNvGrpSpPr/>
            <p:nvPr/>
          </p:nvGrpSpPr>
          <p:grpSpPr>
            <a:xfrm>
              <a:off x="755650" y="1991605"/>
              <a:ext cx="5603336" cy="4101220"/>
              <a:chOff x="755650" y="1991605"/>
              <a:chExt cx="5603336" cy="4101220"/>
            </a:xfrm>
          </p:grpSpPr>
          <p:pic>
            <p:nvPicPr>
              <p:cNvPr id="27" name="Picture 26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516" t="753" r="17259" b="2990"/>
              <a:stretch/>
            </p:blipFill>
            <p:spPr>
              <a:xfrm>
                <a:off x="3262354" y="2257813"/>
                <a:ext cx="3096632" cy="3089294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grpSp>
            <p:nvGrpSpPr>
              <p:cNvPr id="28" name="Group 27"/>
              <p:cNvGrpSpPr/>
              <p:nvPr/>
            </p:nvGrpSpPr>
            <p:grpSpPr>
              <a:xfrm>
                <a:off x="755650" y="1991605"/>
                <a:ext cx="1806373" cy="1892175"/>
                <a:chOff x="753428" y="1991549"/>
                <a:chExt cx="2453489" cy="2570029"/>
              </a:xfr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pic>
              <p:nvPicPr>
                <p:cNvPr id="30" name="Picture 29"/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7751" t="7156"/>
                <a:stretch/>
              </p:blipFill>
              <p:spPr>
                <a:xfrm>
                  <a:off x="753428" y="1991762"/>
                  <a:ext cx="2062040" cy="2186821"/>
                </a:xfrm>
                <a:prstGeom prst="rect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pic>
              <p:nvPicPr>
                <p:cNvPr id="31" name="Picture 30"/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1356" b="40348"/>
                <a:stretch/>
              </p:blipFill>
              <p:spPr>
                <a:xfrm rot="5400000">
                  <a:off x="695158" y="2049819"/>
                  <a:ext cx="2570029" cy="2453489"/>
                </a:xfrm>
                <a:prstGeom prst="rect">
                  <a:avLst/>
                </a:prstGeom>
                <a:effectLst/>
              </p:spPr>
            </p:pic>
          </p:grpSp>
          <p:pic>
            <p:nvPicPr>
              <p:cNvPr id="29" name="Picture 28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358" b="38367"/>
              <a:stretch/>
            </p:blipFill>
            <p:spPr>
              <a:xfrm>
                <a:off x="755650" y="4359352"/>
                <a:ext cx="2882337" cy="1733473"/>
              </a:xfrm>
              <a:prstGeom prst="rect">
                <a:avLst/>
              </a:prstGeom>
            </p:spPr>
          </p:pic>
        </p:grpSp>
      </p:grp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16" t="202" r="11995" b="19183"/>
          <a:stretch/>
        </p:blipFill>
        <p:spPr>
          <a:xfrm rot="3600199">
            <a:off x="4764733" y="2475304"/>
            <a:ext cx="116936" cy="2678402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95" t="14093" r="6895" b="33036"/>
          <a:stretch/>
        </p:blipFill>
        <p:spPr>
          <a:xfrm rot="11208916">
            <a:off x="4762357" y="2939814"/>
            <a:ext cx="136736" cy="1756668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6148798" y="3903236"/>
            <a:ext cx="2058067" cy="2034415"/>
            <a:chOff x="6594522" y="3602630"/>
            <a:chExt cx="2058067" cy="2034413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35" name="Oval 34"/>
            <p:cNvSpPr/>
            <p:nvPr/>
          </p:nvSpPr>
          <p:spPr>
            <a:xfrm>
              <a:off x="6606350" y="3602630"/>
              <a:ext cx="2034413" cy="2034413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ectangle 3"/>
            <p:cNvSpPr/>
            <p:nvPr/>
          </p:nvSpPr>
          <p:spPr>
            <a:xfrm>
              <a:off x="6594522" y="3885223"/>
              <a:ext cx="2058067" cy="147732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dirty="0">
                  <a:latin typeface="Twinkl" pitchFamily="50" charset="0"/>
                </a:rPr>
                <a:t>The big hand points to the 2, the small hand points just </a:t>
              </a:r>
            </a:p>
            <a:p>
              <a:pPr algn="ctr"/>
              <a:r>
                <a:rPr lang="en-GB" dirty="0">
                  <a:latin typeface="Twinkl" pitchFamily="50" charset="0"/>
                </a:rPr>
                <a:t>past 6.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99431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55650" y="1402946"/>
            <a:ext cx="7632700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>
                <a:latin typeface="Twinkl" pitchFamily="50" charset="0"/>
              </a:rPr>
              <a:t>f) quarter past 1</a:t>
            </a:r>
          </a:p>
        </p:txBody>
      </p:sp>
      <p:sp>
        <p:nvSpPr>
          <p:cNvPr id="3" name="Rectangle 2"/>
          <p:cNvSpPr/>
          <p:nvPr/>
        </p:nvSpPr>
        <p:spPr>
          <a:xfrm>
            <a:off x="1271416" y="772357"/>
            <a:ext cx="6601167" cy="46166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2900" dirty="0">
                <a:latin typeface="+mj-lt"/>
              </a:rPr>
              <a:t>Draw the Clock Hands - Past the Hour</a:t>
            </a:r>
            <a:endParaRPr lang="en-GB" sz="2900" dirty="0">
              <a:latin typeface="+mj-lt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755650" y="1991605"/>
            <a:ext cx="7632700" cy="4101377"/>
            <a:chOff x="755650" y="1991605"/>
            <a:chExt cx="7632700" cy="4101377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55" t="1058" r="18155" b="49999"/>
            <a:stretch/>
          </p:blipFill>
          <p:spPr>
            <a:xfrm>
              <a:off x="755650" y="1991762"/>
              <a:ext cx="7632700" cy="4101220"/>
            </a:xfrm>
            <a:prstGeom prst="rect">
              <a:avLst/>
            </a:prstGeom>
          </p:spPr>
        </p:pic>
        <p:grpSp>
          <p:nvGrpSpPr>
            <p:cNvPr id="26" name="Group 25"/>
            <p:cNvGrpSpPr/>
            <p:nvPr/>
          </p:nvGrpSpPr>
          <p:grpSpPr>
            <a:xfrm>
              <a:off x="755650" y="1991605"/>
              <a:ext cx="5603336" cy="4101220"/>
              <a:chOff x="755650" y="1991605"/>
              <a:chExt cx="5603336" cy="4101220"/>
            </a:xfrm>
          </p:grpSpPr>
          <p:pic>
            <p:nvPicPr>
              <p:cNvPr id="27" name="Picture 26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516" t="753" r="17259" b="2990"/>
              <a:stretch/>
            </p:blipFill>
            <p:spPr>
              <a:xfrm>
                <a:off x="3262354" y="2257813"/>
                <a:ext cx="3096632" cy="3089294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grpSp>
            <p:nvGrpSpPr>
              <p:cNvPr id="28" name="Group 27"/>
              <p:cNvGrpSpPr/>
              <p:nvPr/>
            </p:nvGrpSpPr>
            <p:grpSpPr>
              <a:xfrm>
                <a:off x="755650" y="1991605"/>
                <a:ext cx="1806373" cy="1892175"/>
                <a:chOff x="753428" y="1991549"/>
                <a:chExt cx="2453489" cy="2570029"/>
              </a:xfr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pic>
              <p:nvPicPr>
                <p:cNvPr id="30" name="Picture 29"/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7751" t="7156"/>
                <a:stretch/>
              </p:blipFill>
              <p:spPr>
                <a:xfrm>
                  <a:off x="753428" y="1991762"/>
                  <a:ext cx="2062040" cy="2186821"/>
                </a:xfrm>
                <a:prstGeom prst="rect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pic>
              <p:nvPicPr>
                <p:cNvPr id="31" name="Picture 30"/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1356" b="40348"/>
                <a:stretch/>
              </p:blipFill>
              <p:spPr>
                <a:xfrm rot="5400000">
                  <a:off x="695158" y="2049819"/>
                  <a:ext cx="2570029" cy="2453489"/>
                </a:xfrm>
                <a:prstGeom prst="rect">
                  <a:avLst/>
                </a:prstGeom>
                <a:effectLst/>
              </p:spPr>
            </p:pic>
          </p:grpSp>
          <p:pic>
            <p:nvPicPr>
              <p:cNvPr id="29" name="Picture 28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358" b="38367"/>
              <a:stretch/>
            </p:blipFill>
            <p:spPr>
              <a:xfrm>
                <a:off x="755650" y="4359352"/>
                <a:ext cx="2882337" cy="1733473"/>
              </a:xfrm>
              <a:prstGeom prst="rect">
                <a:avLst/>
              </a:prstGeom>
            </p:spPr>
          </p:pic>
        </p:grpSp>
      </p:grp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16" t="202" r="11995" b="19183"/>
          <a:stretch/>
        </p:blipFill>
        <p:spPr>
          <a:xfrm rot="5400000">
            <a:off x="4764733" y="2475304"/>
            <a:ext cx="116936" cy="2678402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95" t="14093" r="6895" b="33036"/>
          <a:stretch/>
        </p:blipFill>
        <p:spPr>
          <a:xfrm rot="2274698">
            <a:off x="4762357" y="2939814"/>
            <a:ext cx="136736" cy="1756668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6148798" y="3903236"/>
            <a:ext cx="2058067" cy="2034415"/>
            <a:chOff x="6594522" y="3602630"/>
            <a:chExt cx="2058067" cy="2034413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35" name="Oval 34"/>
            <p:cNvSpPr/>
            <p:nvPr/>
          </p:nvSpPr>
          <p:spPr>
            <a:xfrm>
              <a:off x="6606350" y="3602630"/>
              <a:ext cx="2034413" cy="2034413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ectangle 3"/>
            <p:cNvSpPr/>
            <p:nvPr/>
          </p:nvSpPr>
          <p:spPr>
            <a:xfrm>
              <a:off x="6594522" y="3835006"/>
              <a:ext cx="2058067" cy="15696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1600" dirty="0">
                  <a:latin typeface="Twinkl" pitchFamily="50" charset="0"/>
                </a:rPr>
                <a:t>The big hand </a:t>
              </a:r>
            </a:p>
            <a:p>
              <a:pPr algn="ctr"/>
              <a:r>
                <a:rPr lang="en-GB" sz="1600" dirty="0">
                  <a:latin typeface="Twinkl" pitchFamily="50" charset="0"/>
                </a:rPr>
                <a:t>points to the 3, the small hand points a quarter of the way  between the 1 and the 2.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61656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BA267BC-08B3-4E97-94BB-F0931AF1490B}"/>
              </a:ext>
            </a:extLst>
          </p:cNvPr>
          <p:cNvSpPr txBox="1"/>
          <p:nvPr/>
        </p:nvSpPr>
        <p:spPr>
          <a:xfrm>
            <a:off x="3637721" y="675861"/>
            <a:ext cx="1868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u="sng" dirty="0">
                <a:latin typeface="Comic Sans MS" panose="030F0702030302020204" pitchFamily="66" charset="0"/>
              </a:rPr>
              <a:t>Starter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5998A1-3B57-4CDB-984C-197EFF4B9DE6}"/>
              </a:ext>
            </a:extLst>
          </p:cNvPr>
          <p:cNvSpPr txBox="1"/>
          <p:nvPr/>
        </p:nvSpPr>
        <p:spPr>
          <a:xfrm>
            <a:off x="1008994" y="1466194"/>
            <a:ext cx="734673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Comic Sans MS" panose="030F0702030302020204" pitchFamily="66" charset="0"/>
              </a:rPr>
              <a:t>Try these </a:t>
            </a:r>
            <a:r>
              <a:rPr lang="en-GB" sz="2400" dirty="0">
                <a:latin typeface="Comic Sans MS" panose="030F0702030302020204" pitchFamily="66" charset="0"/>
              </a:rPr>
              <a:t>questions on your whiteboard:</a:t>
            </a:r>
          </a:p>
          <a:p>
            <a:endParaRPr lang="en-GB" sz="2400" dirty="0">
              <a:latin typeface="Comic Sans MS" panose="030F0702030302020204" pitchFamily="66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GB" sz="2400" dirty="0">
                <a:latin typeface="Comic Sans MS" panose="030F0702030302020204" pitchFamily="66" charset="0"/>
              </a:rPr>
              <a:t>4 x ? =28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400" dirty="0">
                <a:latin typeface="Comic Sans MS" panose="030F0702030302020204" pitchFamily="66" charset="0"/>
              </a:rPr>
              <a:t>4 x ? = 44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400" dirty="0">
                <a:latin typeface="Comic Sans MS" panose="030F0702030302020204" pitchFamily="66" charset="0"/>
              </a:rPr>
              <a:t>4 x ? = 36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400" dirty="0">
                <a:latin typeface="Comic Sans MS" panose="030F0702030302020204" pitchFamily="66" charset="0"/>
              </a:rPr>
              <a:t>4 x ? = 16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400" dirty="0">
                <a:latin typeface="Comic Sans MS" panose="030F0702030302020204" pitchFamily="66" charset="0"/>
              </a:rPr>
              <a:t>I go to the shop and buy 6 cartons of eggs. I now have 24 eggs altogether, how many eggs are there in each carton? </a:t>
            </a: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206706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A38BC3-AC51-4AF1-A294-C994D245E3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" y="1505399"/>
            <a:ext cx="8839200" cy="4642333"/>
          </a:xfrm>
        </p:spPr>
        <p:txBody>
          <a:bodyPr>
            <a:normAutofit/>
          </a:bodyPr>
          <a:lstStyle/>
          <a:p>
            <a:r>
              <a:rPr lang="en-GB" sz="4400" u="sng" dirty="0">
                <a:latin typeface="Comic Sans MS" panose="030F0702030302020204" pitchFamily="66" charset="0"/>
              </a:rPr>
              <a:t/>
            </a:r>
            <a:br>
              <a:rPr lang="en-GB" sz="4400" u="sng" dirty="0">
                <a:latin typeface="Comic Sans MS" panose="030F0702030302020204" pitchFamily="66" charset="0"/>
              </a:rPr>
            </a:br>
            <a:r>
              <a:rPr lang="en-GB" sz="4400" u="sng" dirty="0">
                <a:latin typeface="Comic Sans MS" panose="030F0702030302020204" pitchFamily="66" charset="0"/>
              </a:rPr>
              <a:t/>
            </a:r>
            <a:br>
              <a:rPr lang="en-GB" sz="4400" u="sng" dirty="0">
                <a:latin typeface="Comic Sans MS" panose="030F0702030302020204" pitchFamily="66" charset="0"/>
              </a:rPr>
            </a:br>
            <a:r>
              <a:rPr lang="en-GB" sz="3600" u="sng" dirty="0">
                <a:latin typeface="Comic Sans MS" panose="030F0702030302020204" pitchFamily="66" charset="0"/>
              </a:rPr>
              <a:t>WALT: to tell the time to the nearest five minutes on analogue clocks </a:t>
            </a:r>
            <a:r>
              <a:rPr lang="en-GB" sz="3600" dirty="0">
                <a:latin typeface="Comic Sans MS" panose="030F0702030302020204" pitchFamily="66" charset="0"/>
              </a:rPr>
              <a:t/>
            </a:r>
            <a:br>
              <a:rPr lang="en-GB" sz="3600" dirty="0">
                <a:latin typeface="Comic Sans MS" panose="030F0702030302020204" pitchFamily="66" charset="0"/>
              </a:rPr>
            </a:br>
            <a:r>
              <a:rPr lang="en-GB" sz="3600" u="sng" dirty="0">
                <a:latin typeface="Comic Sans MS" panose="030F0702030302020204" pitchFamily="66" charset="0"/>
              </a:rPr>
              <a:t>(past times)</a:t>
            </a:r>
            <a:r>
              <a:rPr lang="en-GB" sz="3600" dirty="0">
                <a:latin typeface="Comic Sans MS" panose="030F0702030302020204" pitchFamily="66" charset="0"/>
              </a:rPr>
              <a:t/>
            </a:r>
            <a:br>
              <a:rPr lang="en-GB" sz="3600" dirty="0">
                <a:latin typeface="Comic Sans MS" panose="030F0702030302020204" pitchFamily="66" charset="0"/>
              </a:rPr>
            </a:br>
            <a:endParaRPr lang="en-GB" sz="36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0131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53420" y="1342820"/>
            <a:ext cx="7632700" cy="69940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>
                <a:latin typeface="Twinkl" pitchFamily="50" charset="0"/>
              </a:rPr>
              <a:t>Look at the times on the next screen. </a:t>
            </a:r>
            <a:r>
              <a:rPr lang="en-GB" dirty="0" smtClean="0">
                <a:latin typeface="Twinkl" pitchFamily="50" charset="0"/>
              </a:rPr>
              <a:t>Draw a clock and hands to show each time. </a:t>
            </a:r>
            <a:endParaRPr lang="en-GB" dirty="0">
              <a:latin typeface="Twinkl" pitchFamily="50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53018" y="549287"/>
            <a:ext cx="4037965" cy="86177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sz="2800" dirty="0" err="1">
                <a:latin typeface="+mj-lt"/>
              </a:rPr>
              <a:t>O’Clock</a:t>
            </a:r>
            <a:r>
              <a:rPr lang="en-GB" sz="2800" dirty="0">
                <a:latin typeface="+mj-lt"/>
              </a:rPr>
              <a:t>, Half Past,</a:t>
            </a:r>
          </a:p>
          <a:p>
            <a:pPr algn="ctr"/>
            <a:r>
              <a:rPr lang="en-GB" sz="2800" dirty="0">
                <a:latin typeface="+mj-lt"/>
              </a:rPr>
              <a:t>Quarter Past, Quarter To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753420" y="1985318"/>
            <a:ext cx="7634930" cy="4107507"/>
            <a:chOff x="753420" y="1985318"/>
            <a:chExt cx="7634930" cy="4107507"/>
          </a:xfrm>
        </p:grpSpPr>
        <p:grpSp>
          <p:nvGrpSpPr>
            <p:cNvPr id="12" name="Group 11"/>
            <p:cNvGrpSpPr/>
            <p:nvPr/>
          </p:nvGrpSpPr>
          <p:grpSpPr>
            <a:xfrm>
              <a:off x="753420" y="1985318"/>
              <a:ext cx="7634930" cy="4107507"/>
              <a:chOff x="753420" y="1985318"/>
              <a:chExt cx="7634930" cy="4107507"/>
            </a:xfrm>
          </p:grpSpPr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77" t="23584" r="1051" b="1959"/>
              <a:stretch/>
            </p:blipFill>
            <p:spPr>
              <a:xfrm>
                <a:off x="753420" y="1985318"/>
                <a:ext cx="7634930" cy="410750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85" r="10991" b="37847"/>
              <a:stretch/>
            </p:blipFill>
            <p:spPr>
              <a:xfrm>
                <a:off x="753420" y="3157433"/>
                <a:ext cx="7634930" cy="2935392"/>
              </a:xfrm>
              <a:prstGeom prst="rect">
                <a:avLst/>
              </a:prstGeom>
            </p:spPr>
          </p:pic>
        </p:grpSp>
        <p:grpSp>
          <p:nvGrpSpPr>
            <p:cNvPr id="10" name="Group 9"/>
            <p:cNvGrpSpPr/>
            <p:nvPr/>
          </p:nvGrpSpPr>
          <p:grpSpPr>
            <a:xfrm>
              <a:off x="2880655" y="2506679"/>
              <a:ext cx="3378226" cy="3378226"/>
              <a:chOff x="2880655" y="2506679"/>
              <a:chExt cx="3378226" cy="3378226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9" name="Oval 8"/>
              <p:cNvSpPr/>
              <p:nvPr/>
            </p:nvSpPr>
            <p:spPr>
              <a:xfrm>
                <a:off x="2880655" y="2506679"/>
                <a:ext cx="3378226" cy="3378226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03219" y="2717303"/>
                <a:ext cx="2137561" cy="2832939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854391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553018" y="549287"/>
            <a:ext cx="4037965" cy="86177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sz="2800" dirty="0" err="1">
                <a:latin typeface="+mj-lt"/>
              </a:rPr>
              <a:t>O’Clock</a:t>
            </a:r>
            <a:r>
              <a:rPr lang="en-GB" sz="2800" dirty="0">
                <a:latin typeface="+mj-lt"/>
              </a:rPr>
              <a:t>, Half Past,</a:t>
            </a:r>
          </a:p>
          <a:p>
            <a:pPr algn="ctr"/>
            <a:r>
              <a:rPr lang="en-GB" sz="2800" dirty="0">
                <a:latin typeface="+mj-lt"/>
              </a:rPr>
              <a:t>Quarter Past, Quarter To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753420" y="1985318"/>
            <a:ext cx="7634930" cy="4107507"/>
            <a:chOff x="753420" y="1985318"/>
            <a:chExt cx="7634930" cy="410750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7" t="23584" r="1051" b="1959"/>
            <a:stretch/>
          </p:blipFill>
          <p:spPr>
            <a:xfrm>
              <a:off x="753420" y="1985318"/>
              <a:ext cx="7634930" cy="4107507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85" r="10991" b="37847"/>
            <a:stretch/>
          </p:blipFill>
          <p:spPr>
            <a:xfrm>
              <a:off x="753420" y="3157433"/>
              <a:ext cx="7634930" cy="2935392"/>
            </a:xfrm>
            <a:prstGeom prst="rect">
              <a:avLst/>
            </a:prstGeom>
          </p:spPr>
        </p:pic>
      </p:grpSp>
      <p:sp>
        <p:nvSpPr>
          <p:cNvPr id="14" name="Rectangle 13"/>
          <p:cNvSpPr/>
          <p:nvPr/>
        </p:nvSpPr>
        <p:spPr>
          <a:xfrm>
            <a:off x="635573" y="1356657"/>
            <a:ext cx="7632700" cy="69940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>
                <a:latin typeface="Twinkl" pitchFamily="50" charset="0"/>
              </a:rPr>
              <a:t>Draw a clock and hands to show each time. </a:t>
            </a:r>
          </a:p>
          <a:p>
            <a:pPr algn="ctr"/>
            <a:r>
              <a:rPr lang="en-GB" dirty="0" smtClean="0">
                <a:latin typeface="Twinkl" pitchFamily="50" charset="0"/>
              </a:rPr>
              <a:t>Click </a:t>
            </a:r>
            <a:r>
              <a:rPr lang="en-GB" dirty="0">
                <a:latin typeface="Twinkl" pitchFamily="50" charset="0"/>
              </a:rPr>
              <a:t>on the times to reveal the answers.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715290" y="2091462"/>
            <a:ext cx="1197032" cy="1197032"/>
            <a:chOff x="1715809" y="2095761"/>
            <a:chExt cx="1197032" cy="1197032"/>
          </a:xfrm>
        </p:grpSpPr>
        <p:sp>
          <p:nvSpPr>
            <p:cNvPr id="3" name="Oval 2"/>
            <p:cNvSpPr/>
            <p:nvPr/>
          </p:nvSpPr>
          <p:spPr>
            <a:xfrm>
              <a:off x="1715809" y="2095761"/>
              <a:ext cx="1197032" cy="1197032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1751922" y="2483075"/>
              <a:ext cx="1124807" cy="422405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dirty="0">
                  <a:latin typeface="Twinkl" pitchFamily="50" charset="0"/>
                </a:rPr>
                <a:t>5 o’clock</a:t>
              </a: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3228290" y="2095761"/>
            <a:ext cx="1197032" cy="1197032"/>
            <a:chOff x="3228290" y="2095761"/>
            <a:chExt cx="1197032" cy="1197032"/>
          </a:xfrm>
        </p:grpSpPr>
        <p:sp>
          <p:nvSpPr>
            <p:cNvPr id="15" name="Oval 14"/>
            <p:cNvSpPr/>
            <p:nvPr/>
          </p:nvSpPr>
          <p:spPr>
            <a:xfrm>
              <a:off x="3228290" y="2095761"/>
              <a:ext cx="1197032" cy="1197032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3264403" y="2344575"/>
              <a:ext cx="1124807" cy="699404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dirty="0">
                  <a:latin typeface="Twinkl" pitchFamily="50" charset="0"/>
                </a:rPr>
                <a:t>Half Past </a:t>
              </a:r>
            </a:p>
            <a:p>
              <a:pPr algn="ctr"/>
              <a:r>
                <a:rPr lang="en-GB" dirty="0">
                  <a:latin typeface="Twinkl" pitchFamily="50" charset="0"/>
                </a:rPr>
                <a:t>7</a:t>
              </a: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4740772" y="2095761"/>
            <a:ext cx="1197032" cy="1197032"/>
            <a:chOff x="4740772" y="2095761"/>
            <a:chExt cx="1197032" cy="1197032"/>
          </a:xfrm>
        </p:grpSpPr>
        <p:sp>
          <p:nvSpPr>
            <p:cNvPr id="16" name="Oval 15"/>
            <p:cNvSpPr/>
            <p:nvPr/>
          </p:nvSpPr>
          <p:spPr>
            <a:xfrm>
              <a:off x="4740772" y="2095761"/>
              <a:ext cx="1197032" cy="1197032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4776885" y="2344575"/>
              <a:ext cx="1124807" cy="699404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dirty="0">
                  <a:latin typeface="Twinkl" pitchFamily="50" charset="0"/>
                </a:rPr>
                <a:t>Quarter Past 1</a:t>
              </a: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6253253" y="2095761"/>
            <a:ext cx="1197032" cy="1197032"/>
            <a:chOff x="6253253" y="2095761"/>
            <a:chExt cx="1197032" cy="1197032"/>
          </a:xfrm>
        </p:grpSpPr>
        <p:sp>
          <p:nvSpPr>
            <p:cNvPr id="17" name="Oval 16"/>
            <p:cNvSpPr/>
            <p:nvPr/>
          </p:nvSpPr>
          <p:spPr>
            <a:xfrm>
              <a:off x="6253253" y="2095761"/>
              <a:ext cx="1197032" cy="1197032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6289366" y="2344575"/>
              <a:ext cx="1124807" cy="699404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dirty="0">
                  <a:latin typeface="Twinkl" pitchFamily="50" charset="0"/>
                </a:rPr>
                <a:t>Quarter </a:t>
              </a:r>
            </a:p>
            <a:p>
              <a:pPr algn="ctr"/>
              <a:r>
                <a:rPr lang="en-GB" dirty="0">
                  <a:latin typeface="Twinkl" pitchFamily="50" charset="0"/>
                </a:rPr>
                <a:t>To 11</a:t>
              </a: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1715809" y="3445476"/>
            <a:ext cx="1197032" cy="1197032"/>
            <a:chOff x="1715809" y="3445476"/>
            <a:chExt cx="1197032" cy="1197032"/>
          </a:xfrm>
        </p:grpSpPr>
        <p:sp>
          <p:nvSpPr>
            <p:cNvPr id="26" name="Oval 25"/>
            <p:cNvSpPr/>
            <p:nvPr/>
          </p:nvSpPr>
          <p:spPr>
            <a:xfrm>
              <a:off x="1715809" y="3445476"/>
              <a:ext cx="1197032" cy="1197032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1751922" y="3699792"/>
              <a:ext cx="1124807" cy="699404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dirty="0">
                  <a:latin typeface="Twinkl" pitchFamily="50" charset="0"/>
                </a:rPr>
                <a:t>Half Past 10</a:t>
              </a: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3228290" y="3445476"/>
            <a:ext cx="1197032" cy="1197032"/>
            <a:chOff x="3228290" y="3445476"/>
            <a:chExt cx="1197032" cy="1197032"/>
          </a:xfrm>
        </p:grpSpPr>
        <p:sp>
          <p:nvSpPr>
            <p:cNvPr id="27" name="Oval 26"/>
            <p:cNvSpPr/>
            <p:nvPr/>
          </p:nvSpPr>
          <p:spPr>
            <a:xfrm>
              <a:off x="3228290" y="3445476"/>
              <a:ext cx="1197032" cy="1197032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3264403" y="3694290"/>
              <a:ext cx="1124807" cy="699404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dirty="0">
                  <a:latin typeface="Twinkl" pitchFamily="50" charset="0"/>
                </a:rPr>
                <a:t>Quarter </a:t>
              </a:r>
            </a:p>
            <a:p>
              <a:pPr algn="ctr"/>
              <a:r>
                <a:rPr lang="en-GB" dirty="0">
                  <a:latin typeface="Twinkl" pitchFamily="50" charset="0"/>
                </a:rPr>
                <a:t>To 3</a:t>
              </a: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4740772" y="3445476"/>
            <a:ext cx="1197032" cy="1197032"/>
            <a:chOff x="4740772" y="3445476"/>
            <a:chExt cx="1197032" cy="1197032"/>
          </a:xfrm>
        </p:grpSpPr>
        <p:sp>
          <p:nvSpPr>
            <p:cNvPr id="28" name="Oval 27"/>
            <p:cNvSpPr/>
            <p:nvPr/>
          </p:nvSpPr>
          <p:spPr>
            <a:xfrm>
              <a:off x="4740772" y="3445476"/>
              <a:ext cx="1197032" cy="1197032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4776885" y="3841950"/>
              <a:ext cx="1124807" cy="422405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dirty="0">
                  <a:latin typeface="Twinkl" pitchFamily="50" charset="0"/>
                </a:rPr>
                <a:t>6 o’clock</a:t>
              </a: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6253253" y="3445476"/>
            <a:ext cx="1197032" cy="1197032"/>
            <a:chOff x="6253253" y="3445476"/>
            <a:chExt cx="1197032" cy="1197032"/>
          </a:xfrm>
        </p:grpSpPr>
        <p:sp>
          <p:nvSpPr>
            <p:cNvPr id="29" name="Oval 28"/>
            <p:cNvSpPr/>
            <p:nvPr/>
          </p:nvSpPr>
          <p:spPr>
            <a:xfrm>
              <a:off x="6253253" y="3445476"/>
              <a:ext cx="1197032" cy="1197032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6289366" y="3703450"/>
              <a:ext cx="1124807" cy="699404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dirty="0">
                  <a:latin typeface="Twinkl" pitchFamily="50" charset="0"/>
                </a:rPr>
                <a:t>Quarter Past 10</a:t>
              </a: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1715809" y="4795191"/>
            <a:ext cx="1197032" cy="1197032"/>
            <a:chOff x="1715809" y="4795191"/>
            <a:chExt cx="1197032" cy="1197032"/>
          </a:xfrm>
        </p:grpSpPr>
        <p:sp>
          <p:nvSpPr>
            <p:cNvPr id="36" name="Oval 35"/>
            <p:cNvSpPr/>
            <p:nvPr/>
          </p:nvSpPr>
          <p:spPr>
            <a:xfrm>
              <a:off x="1715809" y="4795191"/>
              <a:ext cx="1197032" cy="1197032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1751922" y="5182504"/>
              <a:ext cx="1124807" cy="422405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dirty="0">
                  <a:latin typeface="Twinkl" pitchFamily="50" charset="0"/>
                </a:rPr>
                <a:t>3 o’clock</a:t>
              </a: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3228290" y="4795191"/>
            <a:ext cx="1197032" cy="1197032"/>
            <a:chOff x="3228290" y="4795191"/>
            <a:chExt cx="1197032" cy="1197032"/>
          </a:xfrm>
        </p:grpSpPr>
        <p:sp>
          <p:nvSpPr>
            <p:cNvPr id="37" name="Oval 36"/>
            <p:cNvSpPr/>
            <p:nvPr/>
          </p:nvSpPr>
          <p:spPr>
            <a:xfrm>
              <a:off x="3228290" y="4795191"/>
              <a:ext cx="1197032" cy="1197032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3264403" y="5044004"/>
              <a:ext cx="1124807" cy="699404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dirty="0">
                  <a:latin typeface="Twinkl" pitchFamily="50" charset="0"/>
                </a:rPr>
                <a:t>Quarter Past 7</a:t>
              </a: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4740772" y="4795191"/>
            <a:ext cx="1197032" cy="1197032"/>
            <a:chOff x="4740772" y="4795191"/>
            <a:chExt cx="1197032" cy="1197032"/>
          </a:xfrm>
        </p:grpSpPr>
        <p:sp>
          <p:nvSpPr>
            <p:cNvPr id="38" name="Oval 37"/>
            <p:cNvSpPr/>
            <p:nvPr/>
          </p:nvSpPr>
          <p:spPr>
            <a:xfrm>
              <a:off x="4740772" y="4795191"/>
              <a:ext cx="1197032" cy="1197032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4776885" y="5044005"/>
              <a:ext cx="1124807" cy="699404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dirty="0">
                  <a:latin typeface="Twinkl" pitchFamily="50" charset="0"/>
                </a:rPr>
                <a:t>Half Past 11</a:t>
              </a: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6253253" y="4795191"/>
            <a:ext cx="1197032" cy="1197032"/>
            <a:chOff x="6253253" y="4795191"/>
            <a:chExt cx="1197032" cy="1197032"/>
          </a:xfrm>
        </p:grpSpPr>
        <p:sp>
          <p:nvSpPr>
            <p:cNvPr id="39" name="Oval 38"/>
            <p:cNvSpPr/>
            <p:nvPr/>
          </p:nvSpPr>
          <p:spPr>
            <a:xfrm>
              <a:off x="6253253" y="4795191"/>
              <a:ext cx="1197032" cy="1197032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6289366" y="5044005"/>
              <a:ext cx="1124807" cy="699404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dirty="0">
                  <a:latin typeface="Twinkl" pitchFamily="50" charset="0"/>
                </a:rPr>
                <a:t>Quarter </a:t>
              </a:r>
            </a:p>
            <a:p>
              <a:pPr algn="ctr"/>
              <a:r>
                <a:rPr lang="en-GB" dirty="0">
                  <a:latin typeface="Twinkl" pitchFamily="50" charset="0"/>
                </a:rPr>
                <a:t>To 2</a:t>
              </a:r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1694772" y="2069160"/>
            <a:ext cx="1239852" cy="1232944"/>
            <a:chOff x="634392" y="806090"/>
            <a:chExt cx="1239852" cy="1232944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63" name="Picture 6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76" t="740" r="17143" b="3096"/>
            <a:stretch/>
          </p:blipFill>
          <p:spPr>
            <a:xfrm>
              <a:off x="634392" y="806090"/>
              <a:ext cx="1239852" cy="1232944"/>
            </a:xfrm>
            <a:prstGeom prst="rect">
              <a:avLst/>
            </a:prstGeom>
          </p:spPr>
        </p:pic>
        <p:pic>
          <p:nvPicPr>
            <p:cNvPr id="65" name="Picture 6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009" t="13535" r="6465" b="32973"/>
            <a:stretch/>
          </p:blipFill>
          <p:spPr>
            <a:xfrm rot="8990493">
              <a:off x="1222371" y="1074927"/>
              <a:ext cx="63892" cy="685829"/>
            </a:xfrm>
            <a:prstGeom prst="rect">
              <a:avLst/>
            </a:prstGeom>
          </p:spPr>
        </p:pic>
        <p:pic>
          <p:nvPicPr>
            <p:cNvPr id="64" name="Picture 6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355" t="740" r="11970" b="19954"/>
            <a:stretch/>
          </p:blipFill>
          <p:spPr>
            <a:xfrm>
              <a:off x="1232785" y="916878"/>
              <a:ext cx="48491" cy="1016793"/>
            </a:xfrm>
            <a:prstGeom prst="rect">
              <a:avLst/>
            </a:prstGeom>
          </p:spPr>
        </p:pic>
      </p:grpSp>
      <p:grpSp>
        <p:nvGrpSpPr>
          <p:cNvPr id="76" name="Group 75"/>
          <p:cNvGrpSpPr/>
          <p:nvPr/>
        </p:nvGrpSpPr>
        <p:grpSpPr>
          <a:xfrm>
            <a:off x="3205674" y="2069160"/>
            <a:ext cx="1239852" cy="1232944"/>
            <a:chOff x="1926694" y="916245"/>
            <a:chExt cx="1239852" cy="1232944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66" name="Picture 6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76" t="740" r="17143" b="3096"/>
            <a:stretch/>
          </p:blipFill>
          <p:spPr>
            <a:xfrm>
              <a:off x="1926694" y="916245"/>
              <a:ext cx="1239852" cy="1232944"/>
            </a:xfrm>
            <a:prstGeom prst="rect">
              <a:avLst/>
            </a:prstGeom>
          </p:spPr>
        </p:pic>
        <p:pic>
          <p:nvPicPr>
            <p:cNvPr id="67" name="Picture 6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009" t="13535" r="6465" b="32973"/>
            <a:stretch/>
          </p:blipFill>
          <p:spPr>
            <a:xfrm rot="13449607">
              <a:off x="2514673" y="1185082"/>
              <a:ext cx="63892" cy="685829"/>
            </a:xfrm>
            <a:prstGeom prst="rect">
              <a:avLst/>
            </a:prstGeom>
          </p:spPr>
        </p:pic>
        <p:pic>
          <p:nvPicPr>
            <p:cNvPr id="68" name="Picture 6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355" t="740" r="11970" b="19954"/>
            <a:stretch/>
          </p:blipFill>
          <p:spPr>
            <a:xfrm rot="10800000">
              <a:off x="2528772" y="1019599"/>
              <a:ext cx="48491" cy="1016793"/>
            </a:xfrm>
            <a:prstGeom prst="rect">
              <a:avLst/>
            </a:prstGeom>
          </p:spPr>
        </p:pic>
      </p:grpSp>
      <p:grpSp>
        <p:nvGrpSpPr>
          <p:cNvPr id="77" name="Group 76"/>
          <p:cNvGrpSpPr/>
          <p:nvPr/>
        </p:nvGrpSpPr>
        <p:grpSpPr>
          <a:xfrm>
            <a:off x="4724703" y="2069160"/>
            <a:ext cx="1239852" cy="1232944"/>
            <a:chOff x="3528337" y="824854"/>
            <a:chExt cx="1239852" cy="1232944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69" name="Picture 6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76" t="740" r="17143" b="3096"/>
            <a:stretch/>
          </p:blipFill>
          <p:spPr>
            <a:xfrm>
              <a:off x="3528337" y="824854"/>
              <a:ext cx="1239852" cy="1232944"/>
            </a:xfrm>
            <a:prstGeom prst="rect">
              <a:avLst/>
            </a:prstGeom>
          </p:spPr>
        </p:pic>
        <p:pic>
          <p:nvPicPr>
            <p:cNvPr id="70" name="Picture 6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009" t="13535" r="6465" b="32973"/>
            <a:stretch/>
          </p:blipFill>
          <p:spPr>
            <a:xfrm rot="2367172">
              <a:off x="4116317" y="1098411"/>
              <a:ext cx="63892" cy="685829"/>
            </a:xfrm>
            <a:prstGeom prst="rect">
              <a:avLst/>
            </a:prstGeom>
          </p:spPr>
        </p:pic>
        <p:pic>
          <p:nvPicPr>
            <p:cNvPr id="71" name="Picture 70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687" t="740" r="11110" b="19954"/>
            <a:stretch/>
          </p:blipFill>
          <p:spPr>
            <a:xfrm rot="5400000">
              <a:off x="4114799" y="937730"/>
              <a:ext cx="76199" cy="1016793"/>
            </a:xfrm>
            <a:prstGeom prst="rect">
              <a:avLst/>
            </a:prstGeom>
          </p:spPr>
        </p:pic>
      </p:grpSp>
      <p:grpSp>
        <p:nvGrpSpPr>
          <p:cNvPr id="81" name="Group 80"/>
          <p:cNvGrpSpPr/>
          <p:nvPr/>
        </p:nvGrpSpPr>
        <p:grpSpPr>
          <a:xfrm>
            <a:off x="6230221" y="2069160"/>
            <a:ext cx="1239852" cy="1232944"/>
            <a:chOff x="4827037" y="832552"/>
            <a:chExt cx="1239852" cy="1232944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76" t="740" r="17143" b="3096"/>
            <a:stretch/>
          </p:blipFill>
          <p:spPr>
            <a:xfrm>
              <a:off x="4827037" y="832552"/>
              <a:ext cx="1239852" cy="1232944"/>
            </a:xfrm>
            <a:prstGeom prst="rect">
              <a:avLst/>
            </a:prstGeom>
          </p:spPr>
        </p:pic>
        <p:pic>
          <p:nvPicPr>
            <p:cNvPr id="73" name="Picture 7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009" t="13535" r="6465" b="32973"/>
            <a:stretch/>
          </p:blipFill>
          <p:spPr>
            <a:xfrm rot="19340194">
              <a:off x="5415017" y="1106109"/>
              <a:ext cx="63892" cy="685829"/>
            </a:xfrm>
            <a:prstGeom prst="rect">
              <a:avLst/>
            </a:prstGeom>
          </p:spPr>
        </p:pic>
        <p:pic>
          <p:nvPicPr>
            <p:cNvPr id="74" name="Picture 7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687" t="740" r="11110" b="19954"/>
            <a:stretch/>
          </p:blipFill>
          <p:spPr>
            <a:xfrm rot="16200000">
              <a:off x="5413499" y="943047"/>
              <a:ext cx="76199" cy="1016793"/>
            </a:xfrm>
            <a:prstGeom prst="rect">
              <a:avLst/>
            </a:prstGeom>
          </p:spPr>
        </p:pic>
      </p:grpSp>
      <p:grpSp>
        <p:nvGrpSpPr>
          <p:cNvPr id="89" name="Group 88"/>
          <p:cNvGrpSpPr/>
          <p:nvPr/>
        </p:nvGrpSpPr>
        <p:grpSpPr>
          <a:xfrm>
            <a:off x="1693192" y="3418130"/>
            <a:ext cx="1239852" cy="1232944"/>
            <a:chOff x="885896" y="3321304"/>
            <a:chExt cx="1239852" cy="1232944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78" name="Picture 7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76" t="740" r="17143" b="3096"/>
            <a:stretch/>
          </p:blipFill>
          <p:spPr>
            <a:xfrm>
              <a:off x="885896" y="3321304"/>
              <a:ext cx="1239852" cy="1232944"/>
            </a:xfrm>
            <a:prstGeom prst="rect">
              <a:avLst/>
            </a:prstGeom>
          </p:spPr>
        </p:pic>
        <p:pic>
          <p:nvPicPr>
            <p:cNvPr id="79" name="Picture 7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009" t="13535" r="6465" b="32973"/>
            <a:stretch/>
          </p:blipFill>
          <p:spPr>
            <a:xfrm rot="18964295">
              <a:off x="1473876" y="3594861"/>
              <a:ext cx="63892" cy="685829"/>
            </a:xfrm>
            <a:prstGeom prst="rect">
              <a:avLst/>
            </a:prstGeom>
          </p:spPr>
        </p:pic>
        <p:pic>
          <p:nvPicPr>
            <p:cNvPr id="80" name="Picture 7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687" t="740" r="11110" b="19954"/>
            <a:stretch/>
          </p:blipFill>
          <p:spPr>
            <a:xfrm rot="10800000">
              <a:off x="1472358" y="3431799"/>
              <a:ext cx="76199" cy="1016793"/>
            </a:xfrm>
            <a:prstGeom prst="rect">
              <a:avLst/>
            </a:prstGeom>
          </p:spPr>
        </p:pic>
      </p:grpSp>
      <p:grpSp>
        <p:nvGrpSpPr>
          <p:cNvPr id="88" name="Group 87"/>
          <p:cNvGrpSpPr/>
          <p:nvPr/>
        </p:nvGrpSpPr>
        <p:grpSpPr>
          <a:xfrm>
            <a:off x="3212071" y="3418130"/>
            <a:ext cx="1239852" cy="1232944"/>
            <a:chOff x="3033461" y="3231964"/>
            <a:chExt cx="1239852" cy="1232944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82" name="Picture 8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76" t="740" r="17143" b="3096"/>
            <a:stretch/>
          </p:blipFill>
          <p:spPr>
            <a:xfrm>
              <a:off x="3033461" y="3231964"/>
              <a:ext cx="1239852" cy="1232944"/>
            </a:xfrm>
            <a:prstGeom prst="rect">
              <a:avLst/>
            </a:prstGeom>
          </p:spPr>
        </p:pic>
        <p:pic>
          <p:nvPicPr>
            <p:cNvPr id="83" name="Picture 8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009" t="13535" r="6465" b="32973"/>
            <a:stretch/>
          </p:blipFill>
          <p:spPr>
            <a:xfrm rot="4856175">
              <a:off x="3621441" y="3505521"/>
              <a:ext cx="63892" cy="685829"/>
            </a:xfrm>
            <a:prstGeom prst="rect">
              <a:avLst/>
            </a:prstGeom>
          </p:spPr>
        </p:pic>
        <p:pic>
          <p:nvPicPr>
            <p:cNvPr id="84" name="Picture 8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687" t="740" r="11110" b="19954"/>
            <a:stretch/>
          </p:blipFill>
          <p:spPr>
            <a:xfrm rot="16200000">
              <a:off x="3619923" y="3342459"/>
              <a:ext cx="76199" cy="1016793"/>
            </a:xfrm>
            <a:prstGeom prst="rect">
              <a:avLst/>
            </a:prstGeom>
          </p:spPr>
        </p:pic>
      </p:grpSp>
      <p:grpSp>
        <p:nvGrpSpPr>
          <p:cNvPr id="93" name="Group 92"/>
          <p:cNvGrpSpPr/>
          <p:nvPr/>
        </p:nvGrpSpPr>
        <p:grpSpPr>
          <a:xfrm>
            <a:off x="4715178" y="3418130"/>
            <a:ext cx="1239852" cy="1232944"/>
            <a:chOff x="4643357" y="3313433"/>
            <a:chExt cx="1239852" cy="1232944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85" name="Picture 8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76" t="740" r="17143" b="3096"/>
            <a:stretch/>
          </p:blipFill>
          <p:spPr>
            <a:xfrm>
              <a:off x="4643357" y="3313433"/>
              <a:ext cx="1239852" cy="1232944"/>
            </a:xfrm>
            <a:prstGeom prst="rect">
              <a:avLst/>
            </a:prstGeom>
          </p:spPr>
        </p:pic>
        <p:pic>
          <p:nvPicPr>
            <p:cNvPr id="86" name="Picture 8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009" t="13535" r="6465" b="32973"/>
            <a:stretch/>
          </p:blipFill>
          <p:spPr>
            <a:xfrm rot="10800000">
              <a:off x="5231337" y="3586990"/>
              <a:ext cx="63892" cy="685829"/>
            </a:xfrm>
            <a:prstGeom prst="rect">
              <a:avLst/>
            </a:prstGeom>
          </p:spPr>
        </p:pic>
        <p:pic>
          <p:nvPicPr>
            <p:cNvPr id="87" name="Picture 8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687" t="740" r="11110" b="19954"/>
            <a:stretch/>
          </p:blipFill>
          <p:spPr>
            <a:xfrm>
              <a:off x="5230349" y="3421507"/>
              <a:ext cx="76199" cy="1016793"/>
            </a:xfrm>
            <a:prstGeom prst="rect">
              <a:avLst/>
            </a:prstGeom>
          </p:spPr>
        </p:pic>
      </p:grpSp>
      <p:grpSp>
        <p:nvGrpSpPr>
          <p:cNvPr id="97" name="Group 96"/>
          <p:cNvGrpSpPr/>
          <p:nvPr/>
        </p:nvGrpSpPr>
        <p:grpSpPr>
          <a:xfrm>
            <a:off x="6237040" y="3418130"/>
            <a:ext cx="1239852" cy="1232944"/>
            <a:chOff x="6310599" y="3368719"/>
            <a:chExt cx="1239852" cy="1232944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90" name="Picture 8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76" t="740" r="17143" b="3096"/>
            <a:stretch/>
          </p:blipFill>
          <p:spPr>
            <a:xfrm>
              <a:off x="6310599" y="3368719"/>
              <a:ext cx="1239852" cy="1232944"/>
            </a:xfrm>
            <a:prstGeom prst="rect">
              <a:avLst/>
            </a:prstGeom>
          </p:spPr>
        </p:pic>
        <p:pic>
          <p:nvPicPr>
            <p:cNvPr id="91" name="Picture 9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009" t="13535" r="6465" b="32973"/>
            <a:stretch/>
          </p:blipFill>
          <p:spPr>
            <a:xfrm rot="18520551">
              <a:off x="6898579" y="3642276"/>
              <a:ext cx="63892" cy="685829"/>
            </a:xfrm>
            <a:prstGeom prst="rect">
              <a:avLst/>
            </a:prstGeom>
          </p:spPr>
        </p:pic>
        <p:pic>
          <p:nvPicPr>
            <p:cNvPr id="92" name="Picture 9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687" t="740" r="11110" b="19954"/>
            <a:stretch/>
          </p:blipFill>
          <p:spPr>
            <a:xfrm rot="5400000">
              <a:off x="6892425" y="3480853"/>
              <a:ext cx="76199" cy="1016793"/>
            </a:xfrm>
            <a:prstGeom prst="rect">
              <a:avLst/>
            </a:prstGeom>
          </p:spPr>
        </p:pic>
      </p:grpSp>
      <p:grpSp>
        <p:nvGrpSpPr>
          <p:cNvPr id="105" name="Group 104"/>
          <p:cNvGrpSpPr/>
          <p:nvPr/>
        </p:nvGrpSpPr>
        <p:grpSpPr>
          <a:xfrm>
            <a:off x="1695594" y="4764496"/>
            <a:ext cx="1239852" cy="1232944"/>
            <a:chOff x="581461" y="4200298"/>
            <a:chExt cx="1239852" cy="1232944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94" name="Picture 9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76" t="740" r="17143" b="3096"/>
            <a:stretch/>
          </p:blipFill>
          <p:spPr>
            <a:xfrm>
              <a:off x="581461" y="4200298"/>
              <a:ext cx="1239852" cy="1232944"/>
            </a:xfrm>
            <a:prstGeom prst="rect">
              <a:avLst/>
            </a:prstGeom>
          </p:spPr>
        </p:pic>
        <p:pic>
          <p:nvPicPr>
            <p:cNvPr id="95" name="Picture 9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009" t="13535" r="6465" b="32973"/>
            <a:stretch/>
          </p:blipFill>
          <p:spPr>
            <a:xfrm rot="5400000">
              <a:off x="1169441" y="4473855"/>
              <a:ext cx="63892" cy="685829"/>
            </a:xfrm>
            <a:prstGeom prst="rect">
              <a:avLst/>
            </a:prstGeom>
          </p:spPr>
        </p:pic>
        <p:pic>
          <p:nvPicPr>
            <p:cNvPr id="96" name="Picture 9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687" t="740" r="11110" b="19954"/>
            <a:stretch/>
          </p:blipFill>
          <p:spPr>
            <a:xfrm>
              <a:off x="1163287" y="4312432"/>
              <a:ext cx="76199" cy="1016793"/>
            </a:xfrm>
            <a:prstGeom prst="rect">
              <a:avLst/>
            </a:prstGeom>
          </p:spPr>
        </p:pic>
      </p:grpSp>
      <p:grpSp>
        <p:nvGrpSpPr>
          <p:cNvPr id="104" name="Group 103"/>
          <p:cNvGrpSpPr/>
          <p:nvPr/>
        </p:nvGrpSpPr>
        <p:grpSpPr>
          <a:xfrm>
            <a:off x="3205674" y="4764496"/>
            <a:ext cx="1239852" cy="1232944"/>
            <a:chOff x="2644761" y="4034677"/>
            <a:chExt cx="1239852" cy="1232944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98" name="Picture 9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76" t="740" r="17143" b="3096"/>
            <a:stretch/>
          </p:blipFill>
          <p:spPr>
            <a:xfrm>
              <a:off x="2644761" y="4034677"/>
              <a:ext cx="1239852" cy="1232944"/>
            </a:xfrm>
            <a:prstGeom prst="rect">
              <a:avLst/>
            </a:prstGeom>
          </p:spPr>
        </p:pic>
        <p:pic>
          <p:nvPicPr>
            <p:cNvPr id="99" name="Picture 9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009" t="13535" r="6465" b="32973"/>
            <a:stretch/>
          </p:blipFill>
          <p:spPr>
            <a:xfrm rot="13097987">
              <a:off x="3232741" y="4308234"/>
              <a:ext cx="63892" cy="685829"/>
            </a:xfrm>
            <a:prstGeom prst="rect">
              <a:avLst/>
            </a:prstGeom>
          </p:spPr>
        </p:pic>
        <p:pic>
          <p:nvPicPr>
            <p:cNvPr id="100" name="Picture 9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687" t="740" r="11110" b="19954"/>
            <a:stretch/>
          </p:blipFill>
          <p:spPr>
            <a:xfrm rot="5400000">
              <a:off x="3226587" y="4146811"/>
              <a:ext cx="76199" cy="1016793"/>
            </a:xfrm>
            <a:prstGeom prst="rect">
              <a:avLst/>
            </a:prstGeom>
          </p:spPr>
        </p:pic>
      </p:grpSp>
      <p:grpSp>
        <p:nvGrpSpPr>
          <p:cNvPr id="109" name="Group 108"/>
          <p:cNvGrpSpPr/>
          <p:nvPr/>
        </p:nvGrpSpPr>
        <p:grpSpPr>
          <a:xfrm>
            <a:off x="4724703" y="4764496"/>
            <a:ext cx="1239852" cy="1232944"/>
            <a:chOff x="4156959" y="4011034"/>
            <a:chExt cx="1239852" cy="1232944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101" name="Picture 10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76" t="740" r="17143" b="3096"/>
            <a:stretch/>
          </p:blipFill>
          <p:spPr>
            <a:xfrm>
              <a:off x="4156959" y="4011034"/>
              <a:ext cx="1239852" cy="1232944"/>
            </a:xfrm>
            <a:prstGeom prst="rect">
              <a:avLst/>
            </a:prstGeom>
          </p:spPr>
        </p:pic>
        <p:pic>
          <p:nvPicPr>
            <p:cNvPr id="102" name="Picture 10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009" t="13535" r="6465" b="32973"/>
            <a:stretch/>
          </p:blipFill>
          <p:spPr>
            <a:xfrm rot="20687927">
              <a:off x="4744939" y="4284591"/>
              <a:ext cx="63892" cy="685829"/>
            </a:xfrm>
            <a:prstGeom prst="rect">
              <a:avLst/>
            </a:prstGeom>
          </p:spPr>
        </p:pic>
        <p:pic>
          <p:nvPicPr>
            <p:cNvPr id="103" name="Picture 10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687" t="740" r="11110" b="19954"/>
            <a:stretch/>
          </p:blipFill>
          <p:spPr>
            <a:xfrm rot="10800000">
              <a:off x="4743547" y="4123168"/>
              <a:ext cx="76199" cy="1016793"/>
            </a:xfrm>
            <a:prstGeom prst="rect">
              <a:avLst/>
            </a:prstGeom>
          </p:spPr>
        </p:pic>
      </p:grpSp>
      <p:grpSp>
        <p:nvGrpSpPr>
          <p:cNvPr id="110" name="Group 109"/>
          <p:cNvGrpSpPr/>
          <p:nvPr/>
        </p:nvGrpSpPr>
        <p:grpSpPr>
          <a:xfrm>
            <a:off x="6234856" y="4764496"/>
            <a:ext cx="1239852" cy="1232944"/>
            <a:chOff x="5559675" y="4034677"/>
            <a:chExt cx="1239852" cy="1232944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106" name="Picture 10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76" t="740" r="17143" b="3096"/>
            <a:stretch/>
          </p:blipFill>
          <p:spPr>
            <a:xfrm>
              <a:off x="5559675" y="4034677"/>
              <a:ext cx="1239852" cy="1232944"/>
            </a:xfrm>
            <a:prstGeom prst="rect">
              <a:avLst/>
            </a:prstGeom>
          </p:spPr>
        </p:pic>
        <p:pic>
          <p:nvPicPr>
            <p:cNvPr id="107" name="Picture 10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009" t="13535" r="6465" b="32973"/>
            <a:stretch/>
          </p:blipFill>
          <p:spPr>
            <a:xfrm rot="2990450">
              <a:off x="6152417" y="4310615"/>
              <a:ext cx="63892" cy="685829"/>
            </a:xfrm>
            <a:prstGeom prst="rect">
              <a:avLst/>
            </a:prstGeom>
          </p:spPr>
        </p:pic>
        <p:pic>
          <p:nvPicPr>
            <p:cNvPr id="108" name="Picture 10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687" t="740" r="11110" b="19954"/>
            <a:stretch/>
          </p:blipFill>
          <p:spPr>
            <a:xfrm rot="16200000">
              <a:off x="6146263" y="4146811"/>
              <a:ext cx="76199" cy="10167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13013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"/>
                            </p:stCondLst>
                            <p:childTnLst>
                              <p:par>
                                <p:cTn id="10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00"/>
                            </p:stCondLst>
                            <p:childTnLst>
                              <p:par>
                                <p:cTn id="1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500"/>
                            </p:stCondLst>
                            <p:childTnLst>
                              <p:par>
                                <p:cTn id="1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500"/>
                            </p:stCondLst>
                            <p:childTnLst>
                              <p:par>
                                <p:cTn id="1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500"/>
                            </p:stCondLst>
                            <p:childTnLst>
                              <p:par>
                                <p:cTn id="1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500"/>
                            </p:stCondLst>
                            <p:childTnLst>
                              <p:par>
                                <p:cTn id="1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55650" y="1293615"/>
            <a:ext cx="7632700" cy="69940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>
                <a:latin typeface="Twinkl" pitchFamily="50" charset="0"/>
              </a:rPr>
              <a:t>Starting at 12, we count clockwise round the clock to tell us </a:t>
            </a:r>
          </a:p>
          <a:p>
            <a:pPr algn="ctr"/>
            <a:r>
              <a:rPr lang="en-GB" dirty="0">
                <a:latin typeface="Twinkl" pitchFamily="50" charset="0"/>
              </a:rPr>
              <a:t>minutes past the hour.  </a:t>
            </a:r>
          </a:p>
        </p:txBody>
      </p:sp>
      <p:sp>
        <p:nvSpPr>
          <p:cNvPr id="3" name="Rectangle 2"/>
          <p:cNvSpPr/>
          <p:nvPr/>
        </p:nvSpPr>
        <p:spPr>
          <a:xfrm>
            <a:off x="1405268" y="716162"/>
            <a:ext cx="6333465" cy="55399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3500" dirty="0">
                <a:latin typeface="+mj-lt"/>
              </a:rPr>
              <a:t>Telling the Time Past the Hour</a:t>
            </a:r>
            <a:endParaRPr lang="en-GB" sz="3500" dirty="0">
              <a:latin typeface="+mj-lt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751438" y="1991762"/>
            <a:ext cx="7636912" cy="4101220"/>
            <a:chOff x="751438" y="1991762"/>
            <a:chExt cx="7636912" cy="410122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55" t="1058" r="18155" b="49999"/>
            <a:stretch/>
          </p:blipFill>
          <p:spPr>
            <a:xfrm>
              <a:off x="755650" y="1991762"/>
              <a:ext cx="7632700" cy="410122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16" t="753" r="17259" b="2990"/>
            <a:stretch/>
          </p:blipFill>
          <p:spPr>
            <a:xfrm>
              <a:off x="3262354" y="2257813"/>
              <a:ext cx="3096632" cy="308929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12" name="Group 11"/>
            <p:cNvGrpSpPr/>
            <p:nvPr/>
          </p:nvGrpSpPr>
          <p:grpSpPr>
            <a:xfrm>
              <a:off x="755650" y="1991762"/>
              <a:ext cx="1806373" cy="1892175"/>
              <a:chOff x="753428" y="1991762"/>
              <a:chExt cx="2453489" cy="2570029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751" t="7156"/>
              <a:stretch/>
            </p:blipFill>
            <p:spPr>
              <a:xfrm>
                <a:off x="753428" y="1991762"/>
                <a:ext cx="2062040" cy="2186821"/>
              </a:xfrm>
              <a:prstGeom prst="rect">
                <a:avLst/>
              </a:prstGeom>
            </p:spPr>
          </p:pic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356" b="40348"/>
              <a:stretch/>
            </p:blipFill>
            <p:spPr>
              <a:xfrm rot="5400000">
                <a:off x="695158" y="2050032"/>
                <a:ext cx="2570029" cy="2453489"/>
              </a:xfrm>
              <a:prstGeom prst="rect">
                <a:avLst/>
              </a:prstGeom>
            </p:spPr>
          </p:pic>
        </p:grpSp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358" b="38367"/>
            <a:stretch/>
          </p:blipFill>
          <p:spPr>
            <a:xfrm>
              <a:off x="751438" y="4359352"/>
              <a:ext cx="2886549" cy="1733473"/>
            </a:xfrm>
            <a:prstGeom prst="rect">
              <a:avLst/>
            </a:prstGeom>
          </p:spPr>
        </p:pic>
      </p:grpSp>
      <p:sp>
        <p:nvSpPr>
          <p:cNvPr id="15" name="Rectangle 14"/>
          <p:cNvSpPr/>
          <p:nvPr/>
        </p:nvSpPr>
        <p:spPr>
          <a:xfrm>
            <a:off x="5731876" y="2223393"/>
            <a:ext cx="692905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r>
              <a:rPr lang="en-GB" dirty="0">
                <a:latin typeface="Twinkl" pitchFamily="50" charset="0"/>
              </a:rPr>
              <a:t>5 past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227397" y="2839791"/>
            <a:ext cx="734708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r>
              <a:rPr lang="en-GB" dirty="0">
                <a:latin typeface="Twinkl" pitchFamily="50" charset="0"/>
              </a:rPr>
              <a:t>10 past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424781" y="3452758"/>
            <a:ext cx="1632793" cy="69940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r>
              <a:rPr lang="en-GB" dirty="0">
                <a:latin typeface="Twinkl" pitchFamily="50" charset="0"/>
              </a:rPr>
              <a:t>15 minutes past</a:t>
            </a:r>
          </a:p>
          <a:p>
            <a:r>
              <a:rPr lang="en-GB" dirty="0">
                <a:latin typeface="Twinkl" pitchFamily="50" charset="0"/>
              </a:rPr>
              <a:t>(quarter past)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227397" y="4345156"/>
            <a:ext cx="807136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r>
              <a:rPr lang="en-GB" dirty="0">
                <a:latin typeface="Twinkl" pitchFamily="50" charset="0"/>
              </a:rPr>
              <a:t>20 past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745335" y="4960555"/>
            <a:ext cx="807136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r>
              <a:rPr lang="en-GB" dirty="0">
                <a:latin typeface="Twinkl" pitchFamily="50" charset="0"/>
              </a:rPr>
              <a:t>25 past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994273" y="5330028"/>
            <a:ext cx="1632793" cy="69940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>
                <a:latin typeface="Twinkl" pitchFamily="50" charset="0"/>
              </a:rPr>
              <a:t>30 minutes past</a:t>
            </a:r>
          </a:p>
          <a:p>
            <a:pPr algn="ctr"/>
            <a:r>
              <a:rPr lang="en-GB" dirty="0">
                <a:latin typeface="Twinkl" pitchFamily="50" charset="0"/>
              </a:rPr>
              <a:t>(half past)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16" t="202" r="11995" b="19183"/>
          <a:stretch/>
        </p:blipFill>
        <p:spPr>
          <a:xfrm>
            <a:off x="4764733" y="2475304"/>
            <a:ext cx="116936" cy="267840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95" t="14093" r="6895" b="33036"/>
          <a:stretch/>
        </p:blipFill>
        <p:spPr>
          <a:xfrm>
            <a:off x="4762357" y="2939814"/>
            <a:ext cx="136736" cy="1756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337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50000">
                                      <p:cBhvr>
                                        <p:cTn id="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50000">
                                      <p:cBhvr>
                                        <p:cTn id="1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2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50000">
                                      <p:cBhvr>
                                        <p:cTn id="2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3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50000">
                                      <p:cBhvr>
                                        <p:cTn id="3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4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50000">
                                      <p:cBhvr>
                                        <p:cTn id="4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5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50000">
                                      <p:cBhvr>
                                        <p:cTn id="5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9" grpId="0"/>
      <p:bldP spid="20" grpId="0"/>
      <p:bldP spid="21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55" t="1058" r="18155" b="49999"/>
          <a:stretch/>
        </p:blipFill>
        <p:spPr>
          <a:xfrm>
            <a:off x="755650" y="1991762"/>
            <a:ext cx="7632700" cy="4101220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7155715" y="2194728"/>
            <a:ext cx="1003333" cy="1003333"/>
            <a:chOff x="7216189" y="2047613"/>
            <a:chExt cx="1127944" cy="1127944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32" name="Oval 31"/>
            <p:cNvSpPr/>
            <p:nvPr/>
          </p:nvSpPr>
          <p:spPr>
            <a:xfrm>
              <a:off x="7216189" y="2047613"/>
              <a:ext cx="1127944" cy="1127944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7256507" y="2400382"/>
              <a:ext cx="1047306" cy="422405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dirty="0">
                  <a:latin typeface="Twinkl" pitchFamily="50" charset="0"/>
                </a:rPr>
                <a:t>hide hint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7155715" y="2194728"/>
            <a:ext cx="1003333" cy="1003333"/>
            <a:chOff x="7216189" y="2047613"/>
            <a:chExt cx="1127944" cy="1127944"/>
          </a:xfrm>
        </p:grpSpPr>
        <p:sp>
          <p:nvSpPr>
            <p:cNvPr id="29" name="Oval 28"/>
            <p:cNvSpPr/>
            <p:nvPr/>
          </p:nvSpPr>
          <p:spPr>
            <a:xfrm>
              <a:off x="7216189" y="2047613"/>
              <a:ext cx="1127944" cy="1127944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7256507" y="2400382"/>
              <a:ext cx="1047306" cy="422405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dirty="0">
                  <a:latin typeface="Twinkl" pitchFamily="50" charset="0"/>
                </a:rPr>
                <a:t>hint</a:t>
              </a: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6" t="753" r="17259" b="2990"/>
          <a:stretch/>
        </p:blipFill>
        <p:spPr>
          <a:xfrm>
            <a:off x="3262354" y="2257813"/>
            <a:ext cx="3096632" cy="308929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12" name="Group 11"/>
          <p:cNvGrpSpPr/>
          <p:nvPr/>
        </p:nvGrpSpPr>
        <p:grpSpPr>
          <a:xfrm>
            <a:off x="755650" y="1991605"/>
            <a:ext cx="1806373" cy="1892175"/>
            <a:chOff x="753428" y="1991549"/>
            <a:chExt cx="2453489" cy="257002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751" t="7156"/>
            <a:stretch/>
          </p:blipFill>
          <p:spPr>
            <a:xfrm>
              <a:off x="753428" y="1991762"/>
              <a:ext cx="2062040" cy="218682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56" b="40348"/>
            <a:stretch/>
          </p:blipFill>
          <p:spPr>
            <a:xfrm rot="5400000">
              <a:off x="695158" y="2049819"/>
              <a:ext cx="2570029" cy="2453489"/>
            </a:xfrm>
            <a:prstGeom prst="rect">
              <a:avLst/>
            </a:prstGeom>
            <a:effectLst/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58" b="38367"/>
          <a:stretch/>
        </p:blipFill>
        <p:spPr>
          <a:xfrm>
            <a:off x="755650" y="4359352"/>
            <a:ext cx="2882337" cy="173347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55650" y="1419758"/>
            <a:ext cx="7632700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>
                <a:latin typeface="Twinkl" pitchFamily="50" charset="0"/>
              </a:rPr>
              <a:t>What time is it?</a:t>
            </a:r>
          </a:p>
        </p:txBody>
      </p:sp>
      <p:sp>
        <p:nvSpPr>
          <p:cNvPr id="3" name="Rectangle 2"/>
          <p:cNvSpPr/>
          <p:nvPr/>
        </p:nvSpPr>
        <p:spPr>
          <a:xfrm>
            <a:off x="1405268" y="716162"/>
            <a:ext cx="6333465" cy="55399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3500" dirty="0">
                <a:latin typeface="+mj-lt"/>
              </a:rPr>
              <a:t>Telling the Time Past the Hour</a:t>
            </a:r>
            <a:endParaRPr lang="en-GB" sz="3500" dirty="0">
              <a:latin typeface="+mj-lt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16" t="202" r="11995" b="19183"/>
          <a:stretch/>
        </p:blipFill>
        <p:spPr>
          <a:xfrm rot="1798535">
            <a:off x="4764733" y="2475304"/>
            <a:ext cx="116936" cy="267840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95" t="14093" r="6895" b="33036"/>
          <a:stretch/>
        </p:blipFill>
        <p:spPr>
          <a:xfrm rot="9086624">
            <a:off x="4762357" y="2939814"/>
            <a:ext cx="136736" cy="1756668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6754851" y="4507853"/>
            <a:ext cx="1385024" cy="1385024"/>
            <a:chOff x="6606350" y="4359352"/>
            <a:chExt cx="1533525" cy="1533525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8" name="Oval 7"/>
            <p:cNvSpPr/>
            <p:nvPr/>
          </p:nvSpPr>
          <p:spPr>
            <a:xfrm>
              <a:off x="6606350" y="4359352"/>
              <a:ext cx="1533525" cy="1533525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6661166" y="4837069"/>
              <a:ext cx="1423893" cy="514738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sz="2400" dirty="0">
                  <a:latin typeface="Twinkl" pitchFamily="50" charset="0"/>
                </a:rPr>
                <a:t>5 past 5</a:t>
              </a:r>
            </a:p>
          </p:txBody>
        </p:sp>
      </p:grpSp>
      <p:sp>
        <p:nvSpPr>
          <p:cNvPr id="19" name="Rectangle 18"/>
          <p:cNvSpPr/>
          <p:nvPr/>
        </p:nvSpPr>
        <p:spPr>
          <a:xfrm>
            <a:off x="5731876" y="2223393"/>
            <a:ext cx="692905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r>
              <a:rPr lang="en-GB" dirty="0">
                <a:latin typeface="Twinkl" pitchFamily="50" charset="0"/>
              </a:rPr>
              <a:t>5 past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227397" y="2839791"/>
            <a:ext cx="734708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r>
              <a:rPr lang="en-GB" dirty="0">
                <a:latin typeface="Twinkl" pitchFamily="50" charset="0"/>
              </a:rPr>
              <a:t>10 past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424781" y="3452758"/>
            <a:ext cx="1632793" cy="69940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r>
              <a:rPr lang="en-GB" dirty="0">
                <a:latin typeface="Twinkl" pitchFamily="50" charset="0"/>
              </a:rPr>
              <a:t>15 minutes past</a:t>
            </a:r>
          </a:p>
          <a:p>
            <a:r>
              <a:rPr lang="en-GB" dirty="0">
                <a:latin typeface="Twinkl" pitchFamily="50" charset="0"/>
              </a:rPr>
              <a:t>(quarter past)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227397" y="4345156"/>
            <a:ext cx="807136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r>
              <a:rPr lang="en-GB" dirty="0">
                <a:latin typeface="Twinkl" pitchFamily="50" charset="0"/>
              </a:rPr>
              <a:t>20 past</a:t>
            </a:r>
          </a:p>
        </p:txBody>
      </p:sp>
      <p:sp>
        <p:nvSpPr>
          <p:cNvPr id="25" name="Rectangle 24"/>
          <p:cNvSpPr/>
          <p:nvPr/>
        </p:nvSpPr>
        <p:spPr>
          <a:xfrm>
            <a:off x="5745335" y="4960555"/>
            <a:ext cx="807136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r>
              <a:rPr lang="en-GB" dirty="0">
                <a:latin typeface="Twinkl" pitchFamily="50" charset="0"/>
              </a:rPr>
              <a:t>25 past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994273" y="5330028"/>
            <a:ext cx="1632793" cy="69940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>
                <a:latin typeface="Twinkl" pitchFamily="50" charset="0"/>
              </a:rPr>
              <a:t>30 minutes past</a:t>
            </a:r>
          </a:p>
          <a:p>
            <a:pPr algn="ctr"/>
            <a:r>
              <a:rPr lang="en-GB" dirty="0">
                <a:latin typeface="Twinkl" pitchFamily="50" charset="0"/>
              </a:rPr>
              <a:t>(half past)</a:t>
            </a:r>
          </a:p>
        </p:txBody>
      </p:sp>
    </p:spTree>
    <p:extLst>
      <p:ext uri="{BB962C8B-B14F-4D97-AF65-F5344CB8AC3E}">
        <p14:creationId xmlns:p14="http://schemas.microsoft.com/office/powerpoint/2010/main" val="3147665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19" grpId="0"/>
      <p:bldP spid="19" grpId="1"/>
      <p:bldP spid="20" grpId="0"/>
      <p:bldP spid="20" grpId="1"/>
      <p:bldP spid="21" grpId="0"/>
      <p:bldP spid="21" grpId="1"/>
      <p:bldP spid="22" grpId="0"/>
      <p:bldP spid="22" grpId="1"/>
      <p:bldP spid="25" grpId="0"/>
      <p:bldP spid="25" grpId="1"/>
      <p:bldP spid="27" grpId="0"/>
      <p:bldP spid="27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755650" y="1991605"/>
            <a:ext cx="7632700" cy="4101377"/>
            <a:chOff x="755650" y="1991605"/>
            <a:chExt cx="7632700" cy="410137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55" t="1058" r="18155" b="49999"/>
            <a:stretch/>
          </p:blipFill>
          <p:spPr>
            <a:xfrm>
              <a:off x="755650" y="1991762"/>
              <a:ext cx="7632700" cy="4101220"/>
            </a:xfrm>
            <a:prstGeom prst="rect">
              <a:avLst/>
            </a:prstGeom>
          </p:spPr>
        </p:pic>
        <p:grpSp>
          <p:nvGrpSpPr>
            <p:cNvPr id="17" name="Group 16"/>
            <p:cNvGrpSpPr/>
            <p:nvPr/>
          </p:nvGrpSpPr>
          <p:grpSpPr>
            <a:xfrm>
              <a:off x="755650" y="1991605"/>
              <a:ext cx="5603336" cy="4101220"/>
              <a:chOff x="755650" y="1991605"/>
              <a:chExt cx="5603336" cy="4101220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516" t="753" r="17259" b="2990"/>
              <a:stretch/>
            </p:blipFill>
            <p:spPr>
              <a:xfrm>
                <a:off x="3262354" y="2257813"/>
                <a:ext cx="3096632" cy="3089294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grpSp>
            <p:nvGrpSpPr>
              <p:cNvPr id="12" name="Group 11"/>
              <p:cNvGrpSpPr/>
              <p:nvPr/>
            </p:nvGrpSpPr>
            <p:grpSpPr>
              <a:xfrm>
                <a:off x="755650" y="1991605"/>
                <a:ext cx="1806373" cy="1892175"/>
                <a:chOff x="753428" y="1991549"/>
                <a:chExt cx="2453489" cy="2570029"/>
              </a:xfr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pic>
              <p:nvPicPr>
                <p:cNvPr id="10" name="Picture 9"/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7751" t="7156"/>
                <a:stretch/>
              </p:blipFill>
              <p:spPr>
                <a:xfrm>
                  <a:off x="753428" y="1991762"/>
                  <a:ext cx="2062040" cy="2186821"/>
                </a:xfrm>
                <a:prstGeom prst="rect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pic>
              <p:nvPicPr>
                <p:cNvPr id="11" name="Picture 10"/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1356" b="40348"/>
                <a:stretch/>
              </p:blipFill>
              <p:spPr>
                <a:xfrm rot="5400000">
                  <a:off x="695158" y="2049819"/>
                  <a:ext cx="2570029" cy="2453489"/>
                </a:xfrm>
                <a:prstGeom prst="rect">
                  <a:avLst/>
                </a:prstGeom>
                <a:effectLst/>
              </p:spPr>
            </p:pic>
          </p:grpSp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358" b="38367"/>
              <a:stretch/>
            </p:blipFill>
            <p:spPr>
              <a:xfrm>
                <a:off x="755650" y="4359352"/>
                <a:ext cx="2882337" cy="1733473"/>
              </a:xfrm>
              <a:prstGeom prst="rect">
                <a:avLst/>
              </a:prstGeom>
            </p:spPr>
          </p:pic>
        </p:grpSp>
      </p:grpSp>
      <p:grpSp>
        <p:nvGrpSpPr>
          <p:cNvPr id="18" name="Group 17"/>
          <p:cNvGrpSpPr/>
          <p:nvPr/>
        </p:nvGrpSpPr>
        <p:grpSpPr>
          <a:xfrm>
            <a:off x="7155715" y="2194728"/>
            <a:ext cx="1003333" cy="1003333"/>
            <a:chOff x="7216189" y="2047613"/>
            <a:chExt cx="1127944" cy="1127944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9" name="Oval 18"/>
            <p:cNvSpPr/>
            <p:nvPr/>
          </p:nvSpPr>
          <p:spPr>
            <a:xfrm>
              <a:off x="7216189" y="2047613"/>
              <a:ext cx="1127944" cy="1127944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7256507" y="2400382"/>
              <a:ext cx="1047306" cy="422405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dirty="0">
                  <a:latin typeface="Twinkl" pitchFamily="50" charset="0"/>
                </a:rPr>
                <a:t>hide hint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7155715" y="2194728"/>
            <a:ext cx="1003333" cy="1003333"/>
            <a:chOff x="7216189" y="2047613"/>
            <a:chExt cx="1127944" cy="1127944"/>
          </a:xfrm>
        </p:grpSpPr>
        <p:sp>
          <p:nvSpPr>
            <p:cNvPr id="31" name="Oval 30"/>
            <p:cNvSpPr/>
            <p:nvPr/>
          </p:nvSpPr>
          <p:spPr>
            <a:xfrm>
              <a:off x="7216189" y="2047613"/>
              <a:ext cx="1127944" cy="1127944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7256507" y="2400382"/>
              <a:ext cx="1047306" cy="422405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dirty="0">
                  <a:latin typeface="Twinkl" pitchFamily="50" charset="0"/>
                </a:rPr>
                <a:t>hint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755650" y="1419758"/>
            <a:ext cx="7632700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>
                <a:latin typeface="Twinkl" pitchFamily="50" charset="0"/>
              </a:rPr>
              <a:t>What time is it?</a:t>
            </a:r>
          </a:p>
        </p:txBody>
      </p:sp>
      <p:sp>
        <p:nvSpPr>
          <p:cNvPr id="3" name="Rectangle 2"/>
          <p:cNvSpPr/>
          <p:nvPr/>
        </p:nvSpPr>
        <p:spPr>
          <a:xfrm>
            <a:off x="1405268" y="716162"/>
            <a:ext cx="6333465" cy="55399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3500" dirty="0">
                <a:latin typeface="+mj-lt"/>
              </a:rPr>
              <a:t>Telling the Time Past the Hour</a:t>
            </a:r>
            <a:endParaRPr lang="en-GB" sz="3500" dirty="0">
              <a:latin typeface="+mj-lt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16" t="202" r="11995" b="19183"/>
          <a:stretch/>
        </p:blipFill>
        <p:spPr>
          <a:xfrm rot="3597309">
            <a:off x="4764733" y="2475304"/>
            <a:ext cx="116936" cy="267840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95" t="14093" r="6895" b="33036"/>
          <a:stretch/>
        </p:blipFill>
        <p:spPr>
          <a:xfrm rot="16592110">
            <a:off x="4762357" y="2939814"/>
            <a:ext cx="136736" cy="1756668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5731876" y="2223393"/>
            <a:ext cx="692905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r>
              <a:rPr lang="en-GB" dirty="0">
                <a:latin typeface="Twinkl" pitchFamily="50" charset="0"/>
              </a:rPr>
              <a:t>5 past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227397" y="2839791"/>
            <a:ext cx="734708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r>
              <a:rPr lang="en-GB" dirty="0">
                <a:latin typeface="Twinkl" pitchFamily="50" charset="0"/>
              </a:rPr>
              <a:t>10 past</a:t>
            </a:r>
          </a:p>
        </p:txBody>
      </p:sp>
      <p:sp>
        <p:nvSpPr>
          <p:cNvPr id="25" name="Rectangle 24"/>
          <p:cNvSpPr/>
          <p:nvPr/>
        </p:nvSpPr>
        <p:spPr>
          <a:xfrm>
            <a:off x="6424781" y="3452758"/>
            <a:ext cx="1632793" cy="69940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r>
              <a:rPr lang="en-GB" dirty="0">
                <a:latin typeface="Twinkl" pitchFamily="50" charset="0"/>
              </a:rPr>
              <a:t>15 minutes past</a:t>
            </a:r>
          </a:p>
          <a:p>
            <a:r>
              <a:rPr lang="en-GB" dirty="0">
                <a:latin typeface="Twinkl" pitchFamily="50" charset="0"/>
              </a:rPr>
              <a:t>(quarter past)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227397" y="4345156"/>
            <a:ext cx="807136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r>
              <a:rPr lang="en-GB" dirty="0">
                <a:latin typeface="Twinkl" pitchFamily="50" charset="0"/>
              </a:rPr>
              <a:t>20 past</a:t>
            </a:r>
          </a:p>
        </p:txBody>
      </p:sp>
      <p:sp>
        <p:nvSpPr>
          <p:cNvPr id="28" name="Rectangle 27"/>
          <p:cNvSpPr/>
          <p:nvPr/>
        </p:nvSpPr>
        <p:spPr>
          <a:xfrm>
            <a:off x="5745335" y="4960555"/>
            <a:ext cx="807136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r>
              <a:rPr lang="en-GB" dirty="0">
                <a:latin typeface="Twinkl" pitchFamily="50" charset="0"/>
              </a:rPr>
              <a:t>25 past</a:t>
            </a:r>
          </a:p>
        </p:txBody>
      </p:sp>
      <p:sp>
        <p:nvSpPr>
          <p:cNvPr id="29" name="Rectangle 28"/>
          <p:cNvSpPr/>
          <p:nvPr/>
        </p:nvSpPr>
        <p:spPr>
          <a:xfrm>
            <a:off x="3994273" y="5330028"/>
            <a:ext cx="1632793" cy="69940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>
                <a:latin typeface="Twinkl" pitchFamily="50" charset="0"/>
              </a:rPr>
              <a:t>30 minutes past</a:t>
            </a:r>
          </a:p>
          <a:p>
            <a:pPr algn="ctr"/>
            <a:r>
              <a:rPr lang="en-GB" dirty="0">
                <a:latin typeface="Twinkl" pitchFamily="50" charset="0"/>
              </a:rPr>
              <a:t>(half past)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6754851" y="4507853"/>
            <a:ext cx="1385024" cy="1385024"/>
            <a:chOff x="6606350" y="4359352"/>
            <a:chExt cx="1533525" cy="1533525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34" name="Oval 33"/>
            <p:cNvSpPr/>
            <p:nvPr/>
          </p:nvSpPr>
          <p:spPr>
            <a:xfrm>
              <a:off x="6606350" y="4359352"/>
              <a:ext cx="1533525" cy="1533525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6661166" y="4837069"/>
              <a:ext cx="1423893" cy="569928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sz="2400" dirty="0">
                  <a:latin typeface="Twinkl" pitchFamily="50" charset="0"/>
                </a:rPr>
                <a:t>10 past 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82556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1" grpId="0"/>
      <p:bldP spid="21" grpId="1"/>
      <p:bldP spid="22" grpId="0"/>
      <p:bldP spid="22" grpId="1"/>
      <p:bldP spid="25" grpId="0"/>
      <p:bldP spid="25" grpId="1"/>
      <p:bldP spid="27" grpId="0"/>
      <p:bldP spid="27" grpId="1"/>
      <p:bldP spid="28" grpId="0"/>
      <p:bldP spid="28" grpId="1"/>
      <p:bldP spid="29" grpId="0"/>
      <p:bldP spid="29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755650" y="1991605"/>
            <a:ext cx="7632700" cy="4101377"/>
            <a:chOff x="755650" y="1991605"/>
            <a:chExt cx="7632700" cy="410137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55" t="1058" r="18155" b="49999"/>
            <a:stretch/>
          </p:blipFill>
          <p:spPr>
            <a:xfrm>
              <a:off x="755650" y="1991762"/>
              <a:ext cx="7632700" cy="4101220"/>
            </a:xfrm>
            <a:prstGeom prst="rect">
              <a:avLst/>
            </a:prstGeom>
          </p:spPr>
        </p:pic>
        <p:grpSp>
          <p:nvGrpSpPr>
            <p:cNvPr id="17" name="Group 16"/>
            <p:cNvGrpSpPr/>
            <p:nvPr/>
          </p:nvGrpSpPr>
          <p:grpSpPr>
            <a:xfrm>
              <a:off x="755650" y="1991605"/>
              <a:ext cx="5603336" cy="4101220"/>
              <a:chOff x="755650" y="1991605"/>
              <a:chExt cx="5603336" cy="4101220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516" t="753" r="17259" b="2990"/>
              <a:stretch/>
            </p:blipFill>
            <p:spPr>
              <a:xfrm>
                <a:off x="3262354" y="2257813"/>
                <a:ext cx="3096632" cy="3089294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grpSp>
            <p:nvGrpSpPr>
              <p:cNvPr id="12" name="Group 11"/>
              <p:cNvGrpSpPr/>
              <p:nvPr/>
            </p:nvGrpSpPr>
            <p:grpSpPr>
              <a:xfrm>
                <a:off x="755650" y="1991605"/>
                <a:ext cx="1806373" cy="1892175"/>
                <a:chOff x="753428" y="1991549"/>
                <a:chExt cx="2453489" cy="2570029"/>
              </a:xfr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pic>
              <p:nvPicPr>
                <p:cNvPr id="10" name="Picture 9"/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7751" t="7156"/>
                <a:stretch/>
              </p:blipFill>
              <p:spPr>
                <a:xfrm>
                  <a:off x="753428" y="1991762"/>
                  <a:ext cx="2062040" cy="2186821"/>
                </a:xfrm>
                <a:prstGeom prst="rect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pic>
              <p:nvPicPr>
                <p:cNvPr id="11" name="Picture 10"/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1356" b="40348"/>
                <a:stretch/>
              </p:blipFill>
              <p:spPr>
                <a:xfrm rot="5400000">
                  <a:off x="695158" y="2049819"/>
                  <a:ext cx="2570029" cy="2453489"/>
                </a:xfrm>
                <a:prstGeom prst="rect">
                  <a:avLst/>
                </a:prstGeom>
                <a:effectLst/>
              </p:spPr>
            </p:pic>
          </p:grpSp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358" b="38367"/>
              <a:stretch/>
            </p:blipFill>
            <p:spPr>
              <a:xfrm>
                <a:off x="755650" y="4359352"/>
                <a:ext cx="2882337" cy="1733473"/>
              </a:xfrm>
              <a:prstGeom prst="rect">
                <a:avLst/>
              </a:prstGeom>
            </p:spPr>
          </p:pic>
        </p:grpSp>
      </p:grpSp>
      <p:grpSp>
        <p:nvGrpSpPr>
          <p:cNvPr id="18" name="Group 17"/>
          <p:cNvGrpSpPr/>
          <p:nvPr/>
        </p:nvGrpSpPr>
        <p:grpSpPr>
          <a:xfrm>
            <a:off x="7155715" y="2194728"/>
            <a:ext cx="1003333" cy="1003333"/>
            <a:chOff x="7216189" y="2047613"/>
            <a:chExt cx="1127944" cy="1127944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9" name="Oval 18"/>
            <p:cNvSpPr/>
            <p:nvPr/>
          </p:nvSpPr>
          <p:spPr>
            <a:xfrm>
              <a:off x="7216189" y="2047613"/>
              <a:ext cx="1127944" cy="1127944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7256507" y="2400382"/>
              <a:ext cx="1047306" cy="422405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dirty="0">
                  <a:latin typeface="Twinkl" pitchFamily="50" charset="0"/>
                </a:rPr>
                <a:t>hide hint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7155715" y="2194728"/>
            <a:ext cx="1003333" cy="1003333"/>
            <a:chOff x="7216189" y="2047613"/>
            <a:chExt cx="1127944" cy="1127944"/>
          </a:xfrm>
        </p:grpSpPr>
        <p:sp>
          <p:nvSpPr>
            <p:cNvPr id="31" name="Oval 30"/>
            <p:cNvSpPr/>
            <p:nvPr/>
          </p:nvSpPr>
          <p:spPr>
            <a:xfrm>
              <a:off x="7216189" y="2047613"/>
              <a:ext cx="1127944" cy="1127944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7256507" y="2400382"/>
              <a:ext cx="1047306" cy="422405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dirty="0">
                  <a:latin typeface="Twinkl" pitchFamily="50" charset="0"/>
                </a:rPr>
                <a:t>hint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755650" y="1419758"/>
            <a:ext cx="7632700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>
                <a:latin typeface="Twinkl" pitchFamily="50" charset="0"/>
              </a:rPr>
              <a:t>What time is it?</a:t>
            </a:r>
          </a:p>
        </p:txBody>
      </p:sp>
      <p:sp>
        <p:nvSpPr>
          <p:cNvPr id="3" name="Rectangle 2"/>
          <p:cNvSpPr/>
          <p:nvPr/>
        </p:nvSpPr>
        <p:spPr>
          <a:xfrm>
            <a:off x="1405268" y="716162"/>
            <a:ext cx="6333465" cy="55399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3500" dirty="0">
                <a:latin typeface="+mj-lt"/>
              </a:rPr>
              <a:t>Telling the Time Past the Hour</a:t>
            </a:r>
            <a:endParaRPr lang="en-GB" sz="3500" dirty="0">
              <a:latin typeface="+mj-lt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16" t="202" r="11995" b="19183"/>
          <a:stretch/>
        </p:blipFill>
        <p:spPr>
          <a:xfrm rot="5400000">
            <a:off x="4764733" y="2475304"/>
            <a:ext cx="116936" cy="267840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95" t="14093" r="6895" b="33036"/>
          <a:stretch/>
        </p:blipFill>
        <p:spPr>
          <a:xfrm rot="20170196">
            <a:off x="4762357" y="2939814"/>
            <a:ext cx="136736" cy="1756668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5731876" y="2223393"/>
            <a:ext cx="692905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r>
              <a:rPr lang="en-GB" dirty="0">
                <a:latin typeface="Twinkl" pitchFamily="50" charset="0"/>
              </a:rPr>
              <a:t>5 past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227397" y="2839791"/>
            <a:ext cx="734708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r>
              <a:rPr lang="en-GB" dirty="0">
                <a:latin typeface="Twinkl" pitchFamily="50" charset="0"/>
              </a:rPr>
              <a:t>10 past</a:t>
            </a:r>
          </a:p>
        </p:txBody>
      </p:sp>
      <p:sp>
        <p:nvSpPr>
          <p:cNvPr id="25" name="Rectangle 24"/>
          <p:cNvSpPr/>
          <p:nvPr/>
        </p:nvSpPr>
        <p:spPr>
          <a:xfrm>
            <a:off x="6424781" y="3452758"/>
            <a:ext cx="1632793" cy="69940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r>
              <a:rPr lang="en-GB" dirty="0">
                <a:latin typeface="Twinkl" pitchFamily="50" charset="0"/>
              </a:rPr>
              <a:t>15 minutes past</a:t>
            </a:r>
          </a:p>
          <a:p>
            <a:r>
              <a:rPr lang="en-GB" dirty="0">
                <a:latin typeface="Twinkl" pitchFamily="50" charset="0"/>
              </a:rPr>
              <a:t>(quarter past)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227397" y="4345156"/>
            <a:ext cx="807136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r>
              <a:rPr lang="en-GB" dirty="0">
                <a:latin typeface="Twinkl" pitchFamily="50" charset="0"/>
              </a:rPr>
              <a:t>20 past</a:t>
            </a:r>
          </a:p>
        </p:txBody>
      </p:sp>
      <p:sp>
        <p:nvSpPr>
          <p:cNvPr id="28" name="Rectangle 27"/>
          <p:cNvSpPr/>
          <p:nvPr/>
        </p:nvSpPr>
        <p:spPr>
          <a:xfrm>
            <a:off x="5745335" y="4960555"/>
            <a:ext cx="807136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r>
              <a:rPr lang="en-GB" dirty="0">
                <a:latin typeface="Twinkl" pitchFamily="50" charset="0"/>
              </a:rPr>
              <a:t>25 past</a:t>
            </a:r>
          </a:p>
        </p:txBody>
      </p:sp>
      <p:sp>
        <p:nvSpPr>
          <p:cNvPr id="29" name="Rectangle 28"/>
          <p:cNvSpPr/>
          <p:nvPr/>
        </p:nvSpPr>
        <p:spPr>
          <a:xfrm>
            <a:off x="3994273" y="5330028"/>
            <a:ext cx="1632793" cy="69940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>
                <a:latin typeface="Twinkl" pitchFamily="50" charset="0"/>
              </a:rPr>
              <a:t>30 minutes past</a:t>
            </a:r>
          </a:p>
          <a:p>
            <a:pPr algn="ctr"/>
            <a:r>
              <a:rPr lang="en-GB" dirty="0">
                <a:latin typeface="Twinkl" pitchFamily="50" charset="0"/>
              </a:rPr>
              <a:t>(half past)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6754851" y="4507853"/>
            <a:ext cx="1385024" cy="1385024"/>
            <a:chOff x="6606350" y="4359352"/>
            <a:chExt cx="1533525" cy="1533525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34" name="Oval 33"/>
            <p:cNvSpPr/>
            <p:nvPr/>
          </p:nvSpPr>
          <p:spPr>
            <a:xfrm>
              <a:off x="6606350" y="4359352"/>
              <a:ext cx="1533525" cy="1533525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6661166" y="4492760"/>
              <a:ext cx="1423893" cy="1319636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sz="1700" dirty="0">
                  <a:latin typeface="Twinkl" pitchFamily="50" charset="0"/>
                </a:rPr>
                <a:t>15 minutes past 11</a:t>
              </a:r>
            </a:p>
            <a:p>
              <a:pPr algn="ctr"/>
              <a:r>
                <a:rPr lang="en-GB" sz="1700" dirty="0">
                  <a:latin typeface="Twinkl" pitchFamily="50" charset="0"/>
                </a:rPr>
                <a:t>(quarter </a:t>
              </a:r>
            </a:p>
            <a:p>
              <a:pPr algn="ctr"/>
              <a:r>
                <a:rPr lang="en-GB" sz="1700" dirty="0">
                  <a:latin typeface="Twinkl" pitchFamily="50" charset="0"/>
                </a:rPr>
                <a:t>past 11)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08618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1" grpId="0"/>
      <p:bldP spid="21" grpId="1"/>
      <p:bldP spid="22" grpId="0"/>
      <p:bldP spid="22" grpId="1"/>
      <p:bldP spid="25" grpId="0"/>
      <p:bldP spid="25" grpId="1"/>
      <p:bldP spid="27" grpId="0"/>
      <p:bldP spid="27" grpId="1"/>
      <p:bldP spid="28" grpId="0"/>
      <p:bldP spid="28" grpId="1"/>
      <p:bldP spid="29" grpId="0"/>
      <p:bldP spid="29" grpId="1"/>
    </p:bldLst>
  </p:timing>
</p:sld>
</file>

<file path=ppt/theme/theme1.xml><?xml version="1.0" encoding="utf-8"?>
<a:theme xmlns:a="http://schemas.openxmlformats.org/drawingml/2006/main" name="1_Office Theme">
  <a:themeElements>
    <a:clrScheme name="Twinkl Planit">
      <a:dk1>
        <a:srgbClr val="1C1C1C"/>
      </a:dk1>
      <a:lt1>
        <a:srgbClr val="FFFFFF"/>
      </a:lt1>
      <a:dk2>
        <a:srgbClr val="132A8C"/>
      </a:dk2>
      <a:lt2>
        <a:srgbClr val="E2E2E2"/>
      </a:lt2>
      <a:accent1>
        <a:srgbClr val="6B388C"/>
      </a:accent1>
      <a:accent2>
        <a:srgbClr val="E6236A"/>
      </a:accent2>
      <a:accent3>
        <a:srgbClr val="32B3A2"/>
      </a:accent3>
      <a:accent4>
        <a:srgbClr val="A21774"/>
      </a:accent4>
      <a:accent5>
        <a:srgbClr val="14B4E4"/>
      </a:accent5>
      <a:accent6>
        <a:srgbClr val="EE7918"/>
      </a:accent6>
      <a:hlink>
        <a:srgbClr val="14B4E4"/>
      </a:hlink>
      <a:folHlink>
        <a:srgbClr val="86CEFA"/>
      </a:folHlink>
    </a:clrScheme>
    <a:fontScheme name="Custom 1">
      <a:majorFont>
        <a:latin typeface="Twinkl SemiBold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esson Presentation Template" id="{3FFF0595-56A2-4BAA-8945-9E1AE3AE943F}" vid="{2EAE8D29-B0EE-4A35-BF03-BC97A170F45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Lesson Presentation Template</Template>
  <TotalTime>682</TotalTime>
  <Words>682</Words>
  <Application>Microsoft Office PowerPoint</Application>
  <PresentationFormat>On-screen Show (4:3)</PresentationFormat>
  <Paragraphs>149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Sassoon Infant Md</vt:lpstr>
      <vt:lpstr>Tuffy</vt:lpstr>
      <vt:lpstr>Comic Sans MS</vt:lpstr>
      <vt:lpstr>Twinkl SemiBold</vt:lpstr>
      <vt:lpstr>Sassoon Infant Rg</vt:lpstr>
      <vt:lpstr>Arial</vt:lpstr>
      <vt:lpstr>Twinkl</vt:lpstr>
      <vt:lpstr>1_Office Theme</vt:lpstr>
      <vt:lpstr>  WALT: to tell the time to the nearest five minutes on analogue clocks  (past times) </vt:lpstr>
      <vt:lpstr>PowerPoint Presentation</vt:lpstr>
      <vt:lpstr>  WALT: to tell the time to the nearest five minutes on analogue clocks  (past times)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Twinkl</dc:creator>
  <cp:lastModifiedBy>Amy</cp:lastModifiedBy>
  <cp:revision>71</cp:revision>
  <dcterms:created xsi:type="dcterms:W3CDTF">2017-03-16T17:37:56Z</dcterms:created>
  <dcterms:modified xsi:type="dcterms:W3CDTF">2020-07-05T17:50:32Z</dcterms:modified>
</cp:coreProperties>
</file>